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96" r:id="rId1"/>
  </p:sldMasterIdLst>
  <p:notesMasterIdLst>
    <p:notesMasterId r:id="rId19"/>
  </p:notesMasterIdLst>
  <p:sldIdLst>
    <p:sldId id="426" r:id="rId2"/>
    <p:sldId id="433" r:id="rId3"/>
    <p:sldId id="475" r:id="rId4"/>
    <p:sldId id="470" r:id="rId5"/>
    <p:sldId id="477" r:id="rId6"/>
    <p:sldId id="478" r:id="rId7"/>
    <p:sldId id="487" r:id="rId8"/>
    <p:sldId id="480" r:id="rId9"/>
    <p:sldId id="481" r:id="rId10"/>
    <p:sldId id="483" r:id="rId11"/>
    <p:sldId id="471" r:id="rId12"/>
    <p:sldId id="488" r:id="rId13"/>
    <p:sldId id="484" r:id="rId14"/>
    <p:sldId id="489" r:id="rId15"/>
    <p:sldId id="485" r:id="rId16"/>
    <p:sldId id="486" r:id="rId17"/>
    <p:sldId id="434" r:id="rId18"/>
  </p:sldIdLst>
  <p:sldSz cx="9144000" cy="5143500" type="screen16x9"/>
  <p:notesSz cx="6858000" cy="9144000"/>
  <p:embeddedFontLst>
    <p:embeddedFont>
      <p:font typeface="Orly's Font 2" panose="020B0604020202020204" charset="0"/>
      <p:regular r:id="rId20"/>
    </p:embeddedFont>
    <p:embeddedFont>
      <p:font typeface="Calibri" panose="020F0502020204030204" pitchFamily="34" charset="0"/>
      <p:regular r:id="rId21"/>
      <p:bold r:id="rId22"/>
      <p:italic r:id="rId23"/>
      <p:boldItalic r:id="rId24"/>
    </p:embeddedFont>
    <p:embeddedFont>
      <p:font typeface="Verdana" panose="020B0604030504040204" pitchFamily="34" charset="0"/>
      <p:regular r:id="rId25"/>
      <p:bold r:id="rId26"/>
      <p:italic r:id="rId27"/>
      <p:boldItalic r:id="rId28"/>
    </p:embeddedFont>
  </p:embeddedFont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30" autoAdjust="0"/>
    <p:restoredTop sz="78399" autoAdjust="0"/>
  </p:normalViewPr>
  <p:slideViewPr>
    <p:cSldViewPr>
      <p:cViewPr>
        <p:scale>
          <a:sx n="84" d="100"/>
          <a:sy n="84" d="100"/>
        </p:scale>
        <p:origin x="-72" y="-72"/>
      </p:cViewPr>
      <p:guideLst>
        <p:guide orient="horz" pos="1361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7.fntdata"/><Relationship Id="rId3" Type="http://schemas.openxmlformats.org/officeDocument/2006/relationships/slide" Target="slides/slide2.xml"/><Relationship Id="rId21" Type="http://schemas.openxmlformats.org/officeDocument/2006/relationships/font" Target="fonts/font2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6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1.fntdata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5.fntdata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4.fntdata"/><Relationship Id="rId28" Type="http://schemas.openxmlformats.org/officeDocument/2006/relationships/font" Target="fonts/font9.fntdata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3.fntdata"/><Relationship Id="rId27" Type="http://schemas.openxmlformats.org/officeDocument/2006/relationships/font" Target="fonts/font8.fntdata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1139CB-FC8D-44BF-B5C4-C14ECADF62A0}" type="datetimeFigureOut">
              <a:rPr lang="en-US" smtClean="0"/>
              <a:t>6/7/2015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AFCE615-EFDB-420A-87DA-FB6ECB7719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50305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587814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aseline="0" dirty="0" smtClean="0"/>
              <a:t>As long as you follow three rules, you can draw a triangle.</a:t>
            </a:r>
          </a:p>
          <a:p>
            <a:r>
              <a:rPr lang="en-US" baseline="0" dirty="0" smtClean="0"/>
              <a:t>You have to be sure to draw 3 sides, to make sure that all of your sides are straight, and to make sure that all of your sides meet at a corner (or vertex).</a:t>
            </a:r>
          </a:p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aseline="0" dirty="0" smtClean="0"/>
              <a:t>Let’s practice drawing triangles using dot paper.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/>
              <a:t>Do I have 3 sides?  Yes!</a:t>
            </a:r>
          </a:p>
          <a:p>
            <a:r>
              <a:rPr lang="en-US" baseline="0" dirty="0" smtClean="0"/>
              <a:t>Are each of these sides straight? Yes!</a:t>
            </a:r>
          </a:p>
          <a:p>
            <a:r>
              <a:rPr lang="en-US" baseline="0" dirty="0" smtClean="0"/>
              <a:t>Do all of my sides meet at a corner or vertex making a closed shape?  Yes!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A common misunderstanding is that</a:t>
            </a:r>
            <a:r>
              <a:rPr lang="en-US" baseline="0" dirty="0" smtClean="0"/>
              <a:t> a triangle is only a triangle if the sides are all the same length.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98144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aseline="0" dirty="0" smtClean="0"/>
              <a:t>Let’s practice drawing.</a:t>
            </a:r>
          </a:p>
          <a:p>
            <a:r>
              <a:rPr lang="en-US" baseline="0" dirty="0" smtClean="0"/>
              <a:t>This may not seem like a triangle, because the sides are different lengths, but let’s check our rules.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/>
              <a:t>Do I have 3 sides?  Yes!</a:t>
            </a:r>
          </a:p>
          <a:p>
            <a:r>
              <a:rPr lang="en-US" baseline="0" dirty="0" smtClean="0"/>
              <a:t>Are each of these sides straight? Yes!</a:t>
            </a:r>
          </a:p>
          <a:p>
            <a:r>
              <a:rPr lang="en-US" baseline="0" dirty="0" smtClean="0"/>
              <a:t>Do all of my sides meet at a corner or vertex making a closed shape?  Yes!</a:t>
            </a:r>
          </a:p>
          <a:p>
            <a:r>
              <a:rPr lang="en-US" baseline="0" dirty="0" smtClean="0"/>
              <a:t>Then, we still have a triangle!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/>
              <a:t>Another misunderstanding is that a triangle is only a triangle if the bottom or </a:t>
            </a:r>
            <a:r>
              <a:rPr lang="en-US" baseline="0" smtClean="0"/>
              <a:t>base side </a:t>
            </a:r>
            <a:r>
              <a:rPr lang="en-US" baseline="0" dirty="0" smtClean="0"/>
              <a:t>is level or parallel with the ground.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98144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aseline="0" dirty="0" smtClean="0"/>
              <a:t>Let’s draw again, but this time I am going to take away the dot paper.</a:t>
            </a:r>
          </a:p>
          <a:p>
            <a:r>
              <a:rPr lang="en-US" baseline="0" dirty="0" smtClean="0"/>
              <a:t>In order to draw a shape without dot paper, you just need to draw dots and connect them.</a:t>
            </a:r>
          </a:p>
          <a:p>
            <a:r>
              <a:rPr lang="en-US" baseline="0" dirty="0" smtClean="0"/>
              <a:t>I will draw two dots, here and here, then draw a line to connect them.</a:t>
            </a:r>
          </a:p>
          <a:p>
            <a:r>
              <a:rPr lang="en-US" baseline="0" dirty="0" smtClean="0"/>
              <a:t>I will add a dot here, to connect a line to my first line, like this.</a:t>
            </a:r>
          </a:p>
          <a:p>
            <a:r>
              <a:rPr lang="en-US" baseline="0" dirty="0" smtClean="0"/>
              <a:t>I will now connect my third dot to the first dot I drew.</a:t>
            </a:r>
          </a:p>
          <a:p>
            <a:r>
              <a:rPr lang="en-US" baseline="0" dirty="0" smtClean="0"/>
              <a:t>This may not seem like a triangle, because the corner or vertex appears to be at the bottom, but let’s check our rules again.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/>
              <a:t>Are there 3 sides?  Yes!</a:t>
            </a:r>
          </a:p>
          <a:p>
            <a:r>
              <a:rPr lang="en-US" baseline="0" dirty="0" smtClean="0"/>
              <a:t>Are each of these sides straight? Yes!</a:t>
            </a:r>
          </a:p>
          <a:p>
            <a:r>
              <a:rPr lang="en-US" baseline="0" dirty="0" smtClean="0"/>
              <a:t>Do all of the sides meet at a corner or vertex making a closed shape?  Yes!</a:t>
            </a:r>
          </a:p>
          <a:p>
            <a:r>
              <a:rPr lang="en-US" baseline="0" dirty="0" smtClean="0"/>
              <a:t>We have another triangle!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aseline="0" dirty="0" smtClean="0"/>
              <a:t>So, let’s go back to my original question.</a:t>
            </a:r>
          </a:p>
          <a:p>
            <a:r>
              <a:rPr lang="en-US" baseline="0" dirty="0" smtClean="0"/>
              <a:t>I wanted to draw a triangle on my boat to make a sail, but I wanted to be sure that I had drawn a triangle.  Let me draw my sail.  Let’s check our three rules.</a:t>
            </a:r>
          </a:p>
          <a:p>
            <a:r>
              <a:rPr lang="en-US" baseline="0" dirty="0" smtClean="0"/>
              <a:t>Does my sail have 3 sides?  Yes!</a:t>
            </a:r>
          </a:p>
          <a:p>
            <a:r>
              <a:rPr lang="en-US" baseline="0" dirty="0" smtClean="0"/>
              <a:t>Are the sides of my straight? Yes!</a:t>
            </a:r>
          </a:p>
          <a:p>
            <a:r>
              <a:rPr lang="en-US" baseline="0" dirty="0" smtClean="0"/>
              <a:t>Do all of the sides of my sail meet?  Yes!</a:t>
            </a:r>
          </a:p>
          <a:p>
            <a:r>
              <a:rPr lang="en-US" baseline="0" dirty="0" smtClean="0"/>
              <a:t>Are there three sides to my sail meet at corners or vertices?  Yes!</a:t>
            </a:r>
          </a:p>
          <a:p>
            <a:r>
              <a:rPr lang="en-US" baseline="0" dirty="0" smtClean="0"/>
              <a:t>My sail is definitely a triangle!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029613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559083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 Common</a:t>
            </a:r>
            <a:r>
              <a:rPr lang="en-US" baseline="0" dirty="0" smtClean="0"/>
              <a:t> Misunderstanding is that the sides of a triangle do not have to be straight.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98144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aseline="0" dirty="0" smtClean="0"/>
              <a:t>When you draw a triangle, you have to make sure you draw straight lines or line segments for each of the sides!</a:t>
            </a:r>
          </a:p>
          <a:p>
            <a:r>
              <a:rPr lang="en-US" baseline="0" dirty="0" smtClean="0"/>
              <a:t>You can draw straight line segments or lines using a straight-edge or ruler, like this.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aseline="0" dirty="0" smtClean="0"/>
              <a:t>Or, you can use dot paper and connect two dots, like this.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aseline="0" dirty="0" smtClean="0"/>
              <a:t>Or, if you practice enough, you can draw a straight line connecting two points or dots the best that you can, making sure that the line does not curve or wave.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Another common misunderstanding</a:t>
            </a:r>
            <a:r>
              <a:rPr lang="en-US" baseline="0" dirty="0" smtClean="0"/>
              <a:t> is</a:t>
            </a:r>
            <a:r>
              <a:rPr lang="en-US" dirty="0" smtClean="0"/>
              <a:t> that the sides do not have to connect.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98144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aseline="0" dirty="0" smtClean="0"/>
              <a:t>You have to make sure that all of the sides meet or connect at a corner, also called a vertex.</a:t>
            </a:r>
          </a:p>
          <a:p>
            <a:r>
              <a:rPr lang="en-US" baseline="0" dirty="0" smtClean="0"/>
              <a:t>It’s like closing a gate with a sheep inside; if your shape is closed, your sheep cannot get out!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aseline="0" dirty="0" smtClean="0"/>
              <a:t>You also have to make sure that you draw 3 sides and 3 sides ONLY!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438102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t's Revi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 bwMode="auto">
          <a:xfrm>
            <a:off x="221877" y="183731"/>
            <a:ext cx="2749923" cy="556589"/>
          </a:xfrm>
          <a:prstGeom prst="rect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n-US" sz="2400" dirty="0" smtClean="0">
                <a:solidFill>
                  <a:schemeClr val="bg1"/>
                </a:solidFill>
                <a:latin typeface="Orly's Font 2" pitchFamily="66" charset="0"/>
              </a:rPr>
              <a:t>Let’s Review</a:t>
            </a:r>
            <a:endParaRPr lang="en-US" sz="2400" dirty="0">
              <a:solidFill>
                <a:schemeClr val="bg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4188379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 Common Misunderstand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 bwMode="auto">
          <a:xfrm>
            <a:off x="221876" y="183731"/>
            <a:ext cx="5035924" cy="559219"/>
          </a:xfrm>
          <a:prstGeom prst="rect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n-US" sz="2400" dirty="0" smtClean="0">
                <a:solidFill>
                  <a:schemeClr val="bg1"/>
                </a:solidFill>
                <a:latin typeface="Orly's Font 2" pitchFamily="66" charset="0"/>
              </a:rPr>
              <a:t>A Common Misunderstanding</a:t>
            </a:r>
            <a:endParaRPr lang="en-US" sz="2400" dirty="0">
              <a:solidFill>
                <a:schemeClr val="bg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90265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re Les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 bwMode="auto">
          <a:xfrm>
            <a:off x="221877" y="183731"/>
            <a:ext cx="2635623" cy="556589"/>
          </a:xfrm>
          <a:prstGeom prst="rect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n-US" sz="2400" dirty="0" smtClean="0">
                <a:solidFill>
                  <a:schemeClr val="bg1"/>
                </a:solidFill>
                <a:latin typeface="Orly's Font 2" pitchFamily="66" charset="0"/>
              </a:rPr>
              <a:t>Core Lesson</a:t>
            </a:r>
            <a:endParaRPr lang="en-US" sz="2400" dirty="0">
              <a:solidFill>
                <a:schemeClr val="bg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5267317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14300" y="102870"/>
            <a:ext cx="8915400" cy="43205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pic>
        <p:nvPicPr>
          <p:cNvPr id="4" name="Picture 3" descr="C:\Users\Eric Westendorf\Dropbox\LearnZillion\marketing\Logo\NEW LOGO!\LearnZillion just the long logo-01.png"/>
          <p:cNvPicPr>
            <a:picLocks noChangeAspect="1" noChangeArrowheads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408" y="4606572"/>
            <a:ext cx="2400301" cy="4800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709" r:id="rId2"/>
    <p:sldLayoutId id="2147483702" r:id="rId3"/>
    <p:sldLayoutId id="2147483715" r:id="rId4"/>
  </p:sldLayoutIdLst>
  <p:timing>
    <p:tnLst>
      <p:par>
        <p:cTn id="1" dur="indefinite" restart="never" nodeType="tmRoot"/>
      </p:par>
    </p:tnLst>
  </p:timing>
  <p:txStyles>
    <p:titleStyle>
      <a:lvl1pPr algn="l" rtl="0" fontAlgn="base">
        <a:spcBef>
          <a:spcPct val="0"/>
        </a:spcBef>
        <a:spcAft>
          <a:spcPct val="0"/>
        </a:spcAft>
        <a:defRPr sz="2400" b="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9pPr>
    </p:titleStyle>
    <p:bodyStyle>
      <a:lvl1pPr marL="228600" indent="-228600" algn="l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1pPr>
      <a:lvl2pPr marL="5715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2pPr>
      <a:lvl3pPr marL="9144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3pPr>
      <a:lvl4pPr marL="12573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4pPr>
      <a:lvl5pPr marL="1600200" indent="-228600" algn="l" rtl="0" fontAlgn="base">
        <a:spcBef>
          <a:spcPct val="20000"/>
        </a:spcBef>
        <a:spcAft>
          <a:spcPct val="0"/>
        </a:spcAft>
        <a:buFont typeface="Courier New" pitchFamily="49" charset="0"/>
        <a:buChar char="o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7.jpg"/><Relationship Id="rId4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9.jpg"/><Relationship Id="rId4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2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4294967295"/>
          </p:nvPr>
        </p:nvSpPr>
        <p:spPr>
          <a:xfrm>
            <a:off x="1328737" y="285750"/>
            <a:ext cx="6400800" cy="954107"/>
          </a:xfrm>
        </p:spPr>
        <p:txBody>
          <a:bodyPr wrap="square">
            <a:spAutoFit/>
          </a:bodyPr>
          <a:lstStyle/>
          <a:p>
            <a:pPr marL="0" indent="0" algn="ctr">
              <a:buNone/>
            </a:pPr>
            <a:r>
              <a:rPr lang="en-US" sz="2800" dirty="0" smtClean="0">
                <a:solidFill>
                  <a:schemeClr val="accent5"/>
                </a:solidFill>
              </a:rPr>
              <a:t>I need to draw a triangle to make a sail for my boat.  </a:t>
            </a:r>
            <a:endParaRPr lang="en-US" sz="2800" dirty="0">
              <a:solidFill>
                <a:schemeClr val="accent5"/>
              </a:solidFill>
            </a:endParaRPr>
          </a:p>
        </p:txBody>
      </p:sp>
      <p:grpSp>
        <p:nvGrpSpPr>
          <p:cNvPr id="17" name="Group 16"/>
          <p:cNvGrpSpPr/>
          <p:nvPr/>
        </p:nvGrpSpPr>
        <p:grpSpPr>
          <a:xfrm>
            <a:off x="1714500" y="2114550"/>
            <a:ext cx="5715000" cy="2532415"/>
            <a:chOff x="1714500" y="1885950"/>
            <a:chExt cx="5715000" cy="2532415"/>
          </a:xfrm>
        </p:grpSpPr>
        <p:sp>
          <p:nvSpPr>
            <p:cNvPr id="7" name="Flowchart: Stored Data 6"/>
            <p:cNvSpPr/>
            <p:nvPr/>
          </p:nvSpPr>
          <p:spPr>
            <a:xfrm rot="5400000" flipV="1">
              <a:off x="4221956" y="1593056"/>
              <a:ext cx="742950" cy="4529138"/>
            </a:xfrm>
            <a:prstGeom prst="flowChartOnlineStorage">
              <a:avLst/>
            </a:prstGeom>
            <a:ln/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6" name="Rectangle 5"/>
            <p:cNvSpPr/>
            <p:nvPr/>
          </p:nvSpPr>
          <p:spPr>
            <a:xfrm>
              <a:off x="4457700" y="1885950"/>
              <a:ext cx="142875" cy="2057400"/>
            </a:xfrm>
            <a:prstGeom prst="rect">
              <a:avLst/>
            </a:prstGeom>
            <a:ln>
              <a:noFill/>
            </a:ln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" name="Flowchart: Stored Data 3"/>
            <p:cNvSpPr/>
            <p:nvPr/>
          </p:nvSpPr>
          <p:spPr>
            <a:xfrm rot="16200000">
              <a:off x="4221956" y="1678781"/>
              <a:ext cx="742950" cy="4529138"/>
            </a:xfrm>
            <a:prstGeom prst="flowChartOnlineStorage">
              <a:avLst/>
            </a:prstGeom>
            <a:ln/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8" name="Double Wave 7"/>
            <p:cNvSpPr/>
            <p:nvPr/>
          </p:nvSpPr>
          <p:spPr>
            <a:xfrm>
              <a:off x="1714500" y="4039834"/>
              <a:ext cx="914400" cy="378531"/>
            </a:xfrm>
            <a:prstGeom prst="doubleWave">
              <a:avLst>
                <a:gd name="adj1" fmla="val 12500"/>
                <a:gd name="adj2" fmla="val -3704"/>
              </a:avLst>
            </a:prstGeom>
            <a:ln>
              <a:noFill/>
            </a:ln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0" name="Double Wave 9"/>
            <p:cNvSpPr/>
            <p:nvPr/>
          </p:nvSpPr>
          <p:spPr>
            <a:xfrm>
              <a:off x="2514600" y="4039834"/>
              <a:ext cx="914400" cy="378531"/>
            </a:xfrm>
            <a:prstGeom prst="doubleWave">
              <a:avLst>
                <a:gd name="adj1" fmla="val 12500"/>
                <a:gd name="adj2" fmla="val -3704"/>
              </a:avLst>
            </a:prstGeom>
            <a:ln>
              <a:noFill/>
            </a:ln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1" name="Double Wave 10"/>
            <p:cNvSpPr/>
            <p:nvPr/>
          </p:nvSpPr>
          <p:spPr>
            <a:xfrm>
              <a:off x="3314700" y="4039833"/>
              <a:ext cx="914400" cy="378531"/>
            </a:xfrm>
            <a:prstGeom prst="doubleWave">
              <a:avLst>
                <a:gd name="adj1" fmla="val 12500"/>
                <a:gd name="adj2" fmla="val -3704"/>
              </a:avLst>
            </a:prstGeom>
            <a:ln>
              <a:noFill/>
            </a:ln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2" name="Double Wave 11"/>
            <p:cNvSpPr/>
            <p:nvPr/>
          </p:nvSpPr>
          <p:spPr>
            <a:xfrm>
              <a:off x="4114800" y="4039833"/>
              <a:ext cx="914400" cy="378531"/>
            </a:xfrm>
            <a:prstGeom prst="doubleWave">
              <a:avLst>
                <a:gd name="adj1" fmla="val 12500"/>
                <a:gd name="adj2" fmla="val -3704"/>
              </a:avLst>
            </a:prstGeom>
            <a:ln>
              <a:noFill/>
            </a:ln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3" name="Double Wave 12"/>
            <p:cNvSpPr/>
            <p:nvPr/>
          </p:nvSpPr>
          <p:spPr>
            <a:xfrm>
              <a:off x="4914900" y="4039834"/>
              <a:ext cx="914400" cy="378531"/>
            </a:xfrm>
            <a:prstGeom prst="doubleWave">
              <a:avLst>
                <a:gd name="adj1" fmla="val 12500"/>
                <a:gd name="adj2" fmla="val -3704"/>
              </a:avLst>
            </a:prstGeom>
            <a:ln>
              <a:noFill/>
            </a:ln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4" name="Double Wave 13"/>
            <p:cNvSpPr/>
            <p:nvPr/>
          </p:nvSpPr>
          <p:spPr>
            <a:xfrm>
              <a:off x="5715000" y="4039834"/>
              <a:ext cx="914400" cy="378531"/>
            </a:xfrm>
            <a:prstGeom prst="doubleWave">
              <a:avLst>
                <a:gd name="adj1" fmla="val 12500"/>
                <a:gd name="adj2" fmla="val -3704"/>
              </a:avLst>
            </a:prstGeom>
            <a:ln>
              <a:noFill/>
            </a:ln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5" name="Double Wave 14"/>
            <p:cNvSpPr/>
            <p:nvPr/>
          </p:nvSpPr>
          <p:spPr>
            <a:xfrm>
              <a:off x="6515100" y="4039834"/>
              <a:ext cx="914400" cy="378531"/>
            </a:xfrm>
            <a:prstGeom prst="doubleWave">
              <a:avLst>
                <a:gd name="adj1" fmla="val 12500"/>
                <a:gd name="adj2" fmla="val -3704"/>
              </a:avLst>
            </a:prstGeom>
            <a:ln>
              <a:noFill/>
            </a:ln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sp>
        <p:nvSpPr>
          <p:cNvPr id="16" name="Rectangle 15"/>
          <p:cNvSpPr/>
          <p:nvPr/>
        </p:nvSpPr>
        <p:spPr>
          <a:xfrm>
            <a:off x="4561697" y="1885950"/>
            <a:ext cx="749268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8800" dirty="0">
                <a:solidFill>
                  <a:schemeClr val="accent5"/>
                </a:solidFill>
              </a:rPr>
              <a:t>?</a:t>
            </a:r>
            <a:endParaRPr lang="en-US" sz="8800" dirty="0"/>
          </a:p>
        </p:txBody>
      </p:sp>
      <p:sp>
        <p:nvSpPr>
          <p:cNvPr id="19" name="Text Placeholder 1"/>
          <p:cNvSpPr txBox="1">
            <a:spLocks/>
          </p:cNvSpPr>
          <p:nvPr/>
        </p:nvSpPr>
        <p:spPr bwMode="auto">
          <a:xfrm>
            <a:off x="1371600" y="1219645"/>
            <a:ext cx="640080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</a:rPr>
              <a:t>How can I be sure that I have drawn a triangle?</a:t>
            </a:r>
            <a:endParaRPr lang="en-US" sz="2800" dirty="0">
              <a:solidFill>
                <a:schemeClr val="accent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09422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16" grpId="0"/>
      <p:bldP spid="19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914400" y="987574"/>
            <a:ext cx="73152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3600" dirty="0" smtClean="0">
                <a:solidFill>
                  <a:schemeClr val="accent1"/>
                </a:solidFill>
                <a:latin typeface="Orly's Font 2" pitchFamily="66" charset="0"/>
              </a:rPr>
              <a:t>We can draw a triangle!</a:t>
            </a:r>
            <a:endParaRPr lang="en-US" sz="36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10" name="Rectangle 3"/>
          <p:cNvSpPr>
            <a:spLocks noChangeArrowheads="1"/>
          </p:cNvSpPr>
          <p:nvPr/>
        </p:nvSpPr>
        <p:spPr bwMode="gray">
          <a:xfrm>
            <a:off x="1641171" y="1894668"/>
            <a:ext cx="2813591" cy="4801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lvl="0" fontAlgn="auto">
              <a:lnSpc>
                <a:spcPct val="90000"/>
              </a:lnSpc>
              <a:spcAft>
                <a:spcPts val="0"/>
              </a:spcAft>
              <a:defRPr/>
            </a:pPr>
            <a:r>
              <a:rPr lang="en-US" sz="2800" kern="0" dirty="0" smtClean="0">
                <a:solidFill>
                  <a:schemeClr val="accent5"/>
                </a:solidFill>
                <a:latin typeface="Orly's Font 2" pitchFamily="66" charset="0"/>
              </a:rPr>
              <a:t>Draw 3 sides.</a:t>
            </a:r>
            <a:endParaRPr lang="en-US" sz="2800" kern="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11" name="Rectangle 4"/>
          <p:cNvSpPr>
            <a:spLocks noChangeArrowheads="1"/>
          </p:cNvSpPr>
          <p:nvPr/>
        </p:nvSpPr>
        <p:spPr bwMode="gray">
          <a:xfrm>
            <a:off x="1115616" y="1740507"/>
            <a:ext cx="380232" cy="769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Orly's Font 2" pitchFamily="66" charset="0"/>
              </a:rPr>
              <a:t>1</a:t>
            </a:r>
          </a:p>
        </p:txBody>
      </p:sp>
      <p:sp>
        <p:nvSpPr>
          <p:cNvPr id="13" name="Rectangle 3"/>
          <p:cNvSpPr>
            <a:spLocks noChangeArrowheads="1"/>
          </p:cNvSpPr>
          <p:nvPr/>
        </p:nvSpPr>
        <p:spPr bwMode="gray">
          <a:xfrm>
            <a:off x="1641171" y="2784912"/>
            <a:ext cx="5065810" cy="4801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lvl="0" fontAlgn="auto">
              <a:lnSpc>
                <a:spcPct val="90000"/>
              </a:lnSpc>
              <a:spcAft>
                <a:spcPts val="0"/>
              </a:spcAft>
              <a:defRPr/>
            </a:pPr>
            <a:r>
              <a:rPr lang="en-US" sz="2800" kern="0" dirty="0" smtClean="0">
                <a:solidFill>
                  <a:schemeClr val="accent5"/>
                </a:solidFill>
                <a:latin typeface="Orly's Font 2" pitchFamily="66" charset="0"/>
              </a:rPr>
              <a:t>All sides must be straight.</a:t>
            </a:r>
            <a:endParaRPr lang="en-US" sz="2800" kern="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15" name="Rectangle 4"/>
          <p:cNvSpPr>
            <a:spLocks noChangeArrowheads="1"/>
          </p:cNvSpPr>
          <p:nvPr/>
        </p:nvSpPr>
        <p:spPr bwMode="gray">
          <a:xfrm>
            <a:off x="1115616" y="2630751"/>
            <a:ext cx="538930" cy="769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Orly's Font 2" pitchFamily="66" charset="0"/>
              </a:rPr>
              <a:t>2</a:t>
            </a:r>
          </a:p>
        </p:txBody>
      </p:sp>
      <p:sp>
        <p:nvSpPr>
          <p:cNvPr id="18" name="Rectangle 3"/>
          <p:cNvSpPr>
            <a:spLocks noChangeArrowheads="1"/>
          </p:cNvSpPr>
          <p:nvPr/>
        </p:nvSpPr>
        <p:spPr bwMode="gray">
          <a:xfrm>
            <a:off x="1641171" y="3684662"/>
            <a:ext cx="6221575" cy="4801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lvl="0" fontAlgn="auto">
              <a:lnSpc>
                <a:spcPct val="90000"/>
              </a:lnSpc>
              <a:spcAft>
                <a:spcPts val="0"/>
              </a:spcAft>
              <a:defRPr/>
            </a:pPr>
            <a:r>
              <a:rPr lang="en-US" sz="2800" kern="0" dirty="0" smtClean="0">
                <a:solidFill>
                  <a:schemeClr val="accent5"/>
                </a:solidFill>
                <a:latin typeface="Orly's Font 2" pitchFamily="66" charset="0"/>
              </a:rPr>
              <a:t>All sides must meet at a corner.</a:t>
            </a:r>
            <a:endParaRPr lang="en-US" sz="2800" kern="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20" name="Rectangle 4"/>
          <p:cNvSpPr>
            <a:spLocks noChangeArrowheads="1"/>
          </p:cNvSpPr>
          <p:nvPr/>
        </p:nvSpPr>
        <p:spPr bwMode="gray">
          <a:xfrm>
            <a:off x="1115616" y="3530501"/>
            <a:ext cx="540533" cy="769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Orly's Font 2" pitchFamily="66" charset="0"/>
              </a:rPr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1154408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0" grpId="0"/>
      <p:bldP spid="11" grpId="0"/>
      <p:bldP spid="13" grpId="0"/>
      <p:bldP spid="15" grpId="0"/>
      <p:bldP spid="18" grpId="0"/>
      <p:bldP spid="2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914400" y="860398"/>
            <a:ext cx="73152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Let’s practice drawing triangles.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4390" y="1626701"/>
            <a:ext cx="7534034" cy="2889265"/>
          </a:xfrm>
          <a:prstGeom prst="rect">
            <a:avLst/>
          </a:prstGeom>
        </p:spPr>
      </p:pic>
      <p:cxnSp>
        <p:nvCxnSpPr>
          <p:cNvPr id="6" name="Straight Connector 5"/>
          <p:cNvCxnSpPr/>
          <p:nvPr/>
        </p:nvCxnSpPr>
        <p:spPr>
          <a:xfrm flipV="1">
            <a:off x="1885103" y="1626701"/>
            <a:ext cx="2736304" cy="2840193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 flipH="1" flipV="1">
            <a:off x="4621407" y="1626701"/>
            <a:ext cx="2736304" cy="2840193"/>
          </a:xfrm>
          <a:prstGeom prst="line">
            <a:avLst/>
          </a:prstGeom>
          <a:ln w="3810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>
            <a:off x="1885103" y="4466894"/>
            <a:ext cx="5472608" cy="0"/>
          </a:xfrm>
          <a:prstGeom prst="line">
            <a:avLst/>
          </a:prstGeom>
          <a:ln w="381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Picture 8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823475">
            <a:off x="1076316" y="2603749"/>
            <a:ext cx="3905620" cy="5344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Rectangle 9"/>
          <p:cNvSpPr/>
          <p:nvPr/>
        </p:nvSpPr>
        <p:spPr>
          <a:xfrm>
            <a:off x="5984021" y="1398734"/>
            <a:ext cx="2984500" cy="15542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6350">
            <a:solidFill>
              <a:schemeClr val="accent4">
                <a:lumMod val="40000"/>
                <a:lumOff val="6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274320" tIns="2743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2400" dirty="0" smtClean="0">
                <a:solidFill>
                  <a:schemeClr val="tx1"/>
                </a:solidFill>
                <a:latin typeface="Orly's Font 2" pitchFamily="66" charset="0"/>
              </a:rPr>
              <a:t>3 sides?</a:t>
            </a:r>
          </a:p>
          <a:p>
            <a:r>
              <a:rPr lang="en-US" sz="2400" dirty="0" smtClean="0">
                <a:solidFill>
                  <a:schemeClr val="tx1"/>
                </a:solidFill>
                <a:latin typeface="Orly's Font 2" pitchFamily="66" charset="0"/>
              </a:rPr>
              <a:t>Straight sides?</a:t>
            </a:r>
          </a:p>
          <a:p>
            <a:r>
              <a:rPr lang="en-US" sz="2400" dirty="0" smtClean="0">
                <a:solidFill>
                  <a:schemeClr val="tx1"/>
                </a:solidFill>
                <a:latin typeface="Orly's Font 2" pitchFamily="66" charset="0"/>
              </a:rPr>
              <a:t>Sides meet?</a:t>
            </a:r>
          </a:p>
          <a:p>
            <a:endParaRPr lang="en-US" sz="800" dirty="0" smtClean="0">
              <a:solidFill>
                <a:schemeClr val="tx1"/>
              </a:solidFill>
              <a:latin typeface="Orly's Font 2" pitchFamily="66" charset="0"/>
            </a:endParaRPr>
          </a:p>
        </p:txBody>
      </p:sp>
      <p:sp>
        <p:nvSpPr>
          <p:cNvPr id="11" name="Half Frame 10"/>
          <p:cNvSpPr/>
          <p:nvPr/>
        </p:nvSpPr>
        <p:spPr>
          <a:xfrm rot="13238728">
            <a:off x="7632531" y="1538082"/>
            <a:ext cx="279341" cy="329198"/>
          </a:xfrm>
          <a:prstGeom prst="halfFrame">
            <a:avLst>
              <a:gd name="adj1" fmla="val 31573"/>
              <a:gd name="adj2" fmla="val 29240"/>
            </a:avLst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2" name="Oval 11"/>
          <p:cNvSpPr/>
          <p:nvPr/>
        </p:nvSpPr>
        <p:spPr>
          <a:xfrm>
            <a:off x="4367173" y="1426587"/>
            <a:ext cx="508467" cy="468052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3" name="Oval 12"/>
          <p:cNvSpPr/>
          <p:nvPr/>
        </p:nvSpPr>
        <p:spPr>
          <a:xfrm>
            <a:off x="1630869" y="4232868"/>
            <a:ext cx="508467" cy="468052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4" name="Oval 13"/>
          <p:cNvSpPr/>
          <p:nvPr/>
        </p:nvSpPr>
        <p:spPr>
          <a:xfrm>
            <a:off x="7103477" y="4155926"/>
            <a:ext cx="508467" cy="468052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5" name="Half Frame 14"/>
          <p:cNvSpPr/>
          <p:nvPr/>
        </p:nvSpPr>
        <p:spPr>
          <a:xfrm rot="13238728">
            <a:off x="8615659" y="1903250"/>
            <a:ext cx="279341" cy="329198"/>
          </a:xfrm>
          <a:prstGeom prst="halfFrame">
            <a:avLst>
              <a:gd name="adj1" fmla="val 31573"/>
              <a:gd name="adj2" fmla="val 29240"/>
            </a:avLst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6" name="Rectangle 6"/>
          <p:cNvSpPr>
            <a:spLocks noChangeArrowheads="1"/>
          </p:cNvSpPr>
          <p:nvPr/>
        </p:nvSpPr>
        <p:spPr bwMode="gray">
          <a:xfrm>
            <a:off x="3435684" y="2799379"/>
            <a:ext cx="380232" cy="769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Orly's Font 2" pitchFamily="66" charset="0"/>
              </a:rPr>
              <a:t>1</a:t>
            </a:r>
          </a:p>
        </p:txBody>
      </p:sp>
      <p:sp>
        <p:nvSpPr>
          <p:cNvPr id="17" name="Rectangle 6"/>
          <p:cNvSpPr>
            <a:spLocks noChangeArrowheads="1"/>
          </p:cNvSpPr>
          <p:nvPr/>
        </p:nvSpPr>
        <p:spPr bwMode="gray">
          <a:xfrm>
            <a:off x="5292080" y="2787774"/>
            <a:ext cx="538930" cy="769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Orly's Font 2" pitchFamily="66" charset="0"/>
              </a:rPr>
              <a:t>2</a:t>
            </a:r>
          </a:p>
        </p:txBody>
      </p:sp>
      <p:sp>
        <p:nvSpPr>
          <p:cNvPr id="18" name="Rectangle 6"/>
          <p:cNvSpPr>
            <a:spLocks noChangeArrowheads="1"/>
          </p:cNvSpPr>
          <p:nvPr/>
        </p:nvSpPr>
        <p:spPr bwMode="gray">
          <a:xfrm>
            <a:off x="4286369" y="3771205"/>
            <a:ext cx="538930" cy="769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Orly's Font 2" pitchFamily="66" charset="0"/>
              </a:rPr>
              <a:t>3</a:t>
            </a:r>
          </a:p>
        </p:txBody>
      </p:sp>
      <p:sp>
        <p:nvSpPr>
          <p:cNvPr id="19" name="Half Frame 18"/>
          <p:cNvSpPr/>
          <p:nvPr/>
        </p:nvSpPr>
        <p:spPr>
          <a:xfrm rot="13238728">
            <a:off x="8189276" y="2294279"/>
            <a:ext cx="279341" cy="329198"/>
          </a:xfrm>
          <a:prstGeom prst="halfFrame">
            <a:avLst>
              <a:gd name="adj1" fmla="val 31573"/>
              <a:gd name="adj2" fmla="val 29240"/>
            </a:avLst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pic>
        <p:nvPicPr>
          <p:cNvPr id="20" name="Picture 19"/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086" t="38492" r="30494" b="7425"/>
          <a:stretch/>
        </p:blipFill>
        <p:spPr>
          <a:xfrm>
            <a:off x="-508" y="1995686"/>
            <a:ext cx="2558017" cy="1907674"/>
          </a:xfrm>
          <a:prstGeom prst="rect">
            <a:avLst/>
          </a:prstGeom>
        </p:spPr>
      </p:pic>
      <p:sp>
        <p:nvSpPr>
          <p:cNvPr id="21" name="Oval Callout 20"/>
          <p:cNvSpPr/>
          <p:nvPr/>
        </p:nvSpPr>
        <p:spPr>
          <a:xfrm>
            <a:off x="1630869" y="1513174"/>
            <a:ext cx="1750469" cy="1292393"/>
          </a:xfrm>
          <a:prstGeom prst="wedgeEllipseCallout">
            <a:avLst>
              <a:gd name="adj1" fmla="val -56925"/>
              <a:gd name="adj2" fmla="val 43306"/>
            </a:avLst>
          </a:prstGeom>
          <a:solidFill>
            <a:schemeClr val="accent6"/>
          </a:solidFill>
          <a:ln w="38100">
            <a:solidFill>
              <a:schemeClr val="accent5">
                <a:lumMod val="75000"/>
              </a:schemeClr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630869" y="1791149"/>
            <a:ext cx="17431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200" dirty="0" smtClean="0">
                <a:solidFill>
                  <a:schemeClr val="accent5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We have a triangle!</a:t>
            </a:r>
          </a:p>
        </p:txBody>
      </p:sp>
    </p:spTree>
    <p:extLst>
      <p:ext uri="{BB962C8B-B14F-4D97-AF65-F5344CB8AC3E}">
        <p14:creationId xmlns:p14="http://schemas.microsoft.com/office/powerpoint/2010/main" val="2105499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10" grpId="0" animBg="1"/>
      <p:bldP spid="11" grpId="0" animBg="1"/>
      <p:bldP spid="12" grpId="0" animBg="1"/>
      <p:bldP spid="12" grpId="1" animBg="1"/>
      <p:bldP spid="13" grpId="0" animBg="1"/>
      <p:bldP spid="13" grpId="1" animBg="1"/>
      <p:bldP spid="14" grpId="0" animBg="1"/>
      <p:bldP spid="14" grpId="1" animBg="1"/>
      <p:bldP spid="15" grpId="0" animBg="1"/>
      <p:bldP spid="16" grpId="0"/>
      <p:bldP spid="16" grpId="1"/>
      <p:bldP spid="17" grpId="0"/>
      <p:bldP spid="17" grpId="1"/>
      <p:bldP spid="18" grpId="0"/>
      <p:bldP spid="18" grpId="1"/>
      <p:bldP spid="19" grpId="0" animBg="1"/>
      <p:bldP spid="21" grpId="0" animBg="1"/>
      <p:bldP spid="2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260" t="38738" r="38395" b="9145"/>
          <a:stretch/>
        </p:blipFill>
        <p:spPr>
          <a:xfrm>
            <a:off x="6400800" y="1786570"/>
            <a:ext cx="2386189" cy="2794874"/>
          </a:xfrm>
          <a:prstGeom prst="rect">
            <a:avLst/>
          </a:prstGeom>
        </p:spPr>
      </p:pic>
      <p:sp>
        <p:nvSpPr>
          <p:cNvPr id="6" name="Cloud Callout 5"/>
          <p:cNvSpPr/>
          <p:nvPr/>
        </p:nvSpPr>
        <p:spPr>
          <a:xfrm>
            <a:off x="3760470" y="857250"/>
            <a:ext cx="2766059" cy="2057400"/>
          </a:xfrm>
          <a:prstGeom prst="cloudCallout">
            <a:avLst>
              <a:gd name="adj1" fmla="val 65284"/>
              <a:gd name="adj2" fmla="val 28546"/>
            </a:avLst>
          </a:prstGeom>
          <a:solidFill>
            <a:schemeClr val="accent4"/>
          </a:solidFill>
          <a:ln w="38100">
            <a:solidFill>
              <a:schemeClr val="accent4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 smtClean="0">
              <a:solidFill>
                <a:schemeClr val="accent4">
                  <a:lumMod val="50000"/>
                </a:schemeClr>
              </a:solidFill>
              <a:latin typeface="Orly's Font 2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057649" y="1285785"/>
            <a:ext cx="21717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accent4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This cannot be a triangle, the sides are different sizes!</a:t>
            </a:r>
          </a:p>
        </p:txBody>
      </p:sp>
      <p:grpSp>
        <p:nvGrpSpPr>
          <p:cNvPr id="15" name="Group 14"/>
          <p:cNvGrpSpPr/>
          <p:nvPr/>
        </p:nvGrpSpPr>
        <p:grpSpPr>
          <a:xfrm>
            <a:off x="598495" y="2305650"/>
            <a:ext cx="3771900" cy="1871210"/>
            <a:chOff x="598495" y="2305650"/>
            <a:chExt cx="3771900" cy="1871210"/>
          </a:xfrm>
        </p:grpSpPr>
        <p:grpSp>
          <p:nvGrpSpPr>
            <p:cNvPr id="14" name="Group 13"/>
            <p:cNvGrpSpPr/>
            <p:nvPr/>
          </p:nvGrpSpPr>
          <p:grpSpPr>
            <a:xfrm>
              <a:off x="598495" y="2305650"/>
              <a:ext cx="3771900" cy="1871210"/>
              <a:chOff x="598495" y="2305650"/>
              <a:chExt cx="3771900" cy="1871210"/>
            </a:xfrm>
          </p:grpSpPr>
          <p:cxnSp>
            <p:nvCxnSpPr>
              <p:cNvPr id="9" name="Straight Connector 8"/>
              <p:cNvCxnSpPr/>
              <p:nvPr/>
            </p:nvCxnSpPr>
            <p:spPr>
              <a:xfrm flipH="1" flipV="1">
                <a:off x="1398595" y="2305650"/>
                <a:ext cx="2971800" cy="1454232"/>
              </a:xfrm>
              <a:prstGeom prst="line">
                <a:avLst/>
              </a:prstGeom>
              <a:ln w="381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Straight Connector 10"/>
              <p:cNvCxnSpPr/>
              <p:nvPr/>
            </p:nvCxnSpPr>
            <p:spPr>
              <a:xfrm flipV="1">
                <a:off x="598495" y="2305650"/>
                <a:ext cx="800100" cy="1871210"/>
              </a:xfrm>
              <a:prstGeom prst="line">
                <a:avLst/>
              </a:prstGeom>
              <a:ln w="381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12" name="Straight Connector 11"/>
            <p:cNvCxnSpPr/>
            <p:nvPr/>
          </p:nvCxnSpPr>
          <p:spPr>
            <a:xfrm flipV="1">
              <a:off x="605551" y="3759883"/>
              <a:ext cx="3764844" cy="416976"/>
            </a:xfrm>
            <a:prstGeom prst="line">
              <a:avLst/>
            </a:prstGeom>
            <a:ln w="381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3" name="Half Frame 32"/>
          <p:cNvSpPr/>
          <p:nvPr/>
        </p:nvSpPr>
        <p:spPr>
          <a:xfrm rot="18378447" flipV="1">
            <a:off x="446172" y="1845787"/>
            <a:ext cx="3209151" cy="1812185"/>
          </a:xfrm>
          <a:prstGeom prst="halfFrame">
            <a:avLst>
              <a:gd name="adj1" fmla="val 41171"/>
              <a:gd name="adj2" fmla="val 40197"/>
            </a:avLst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94281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/>
      <p:bldP spid="3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4390" y="1626701"/>
            <a:ext cx="7534034" cy="2889265"/>
          </a:xfrm>
          <a:prstGeom prst="rect">
            <a:avLst/>
          </a:prstGeom>
        </p:spPr>
      </p:pic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914400" y="860398"/>
            <a:ext cx="73152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Let’s practice drawing triangles.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cxnSp>
        <p:nvCxnSpPr>
          <p:cNvPr id="6" name="Straight Connector 5"/>
          <p:cNvCxnSpPr/>
          <p:nvPr/>
        </p:nvCxnSpPr>
        <p:spPr>
          <a:xfrm flipV="1">
            <a:off x="3707904" y="1671650"/>
            <a:ext cx="0" cy="2795244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 flipH="1" flipV="1">
            <a:off x="3707904" y="1671650"/>
            <a:ext cx="4621041" cy="1868366"/>
          </a:xfrm>
          <a:prstGeom prst="line">
            <a:avLst/>
          </a:prstGeom>
          <a:ln w="3810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 flipV="1">
            <a:off x="3707904" y="3540016"/>
            <a:ext cx="4621040" cy="926878"/>
          </a:xfrm>
          <a:prstGeom prst="line">
            <a:avLst/>
          </a:prstGeom>
          <a:ln w="381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Picture 8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319429">
            <a:off x="4100210" y="2070581"/>
            <a:ext cx="4165873" cy="5700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Rectangle 9"/>
          <p:cNvSpPr/>
          <p:nvPr/>
        </p:nvSpPr>
        <p:spPr>
          <a:xfrm>
            <a:off x="212556" y="3289786"/>
            <a:ext cx="2984500" cy="15542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6350">
            <a:solidFill>
              <a:schemeClr val="accent4">
                <a:lumMod val="40000"/>
                <a:lumOff val="6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274320" tIns="2743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2400" dirty="0" smtClean="0">
                <a:solidFill>
                  <a:schemeClr val="tx1"/>
                </a:solidFill>
                <a:latin typeface="Orly's Font 2" pitchFamily="66" charset="0"/>
              </a:rPr>
              <a:t>3 sides?</a:t>
            </a:r>
          </a:p>
          <a:p>
            <a:r>
              <a:rPr lang="en-US" sz="2400" dirty="0" smtClean="0">
                <a:solidFill>
                  <a:schemeClr val="tx1"/>
                </a:solidFill>
                <a:latin typeface="Orly's Font 2" pitchFamily="66" charset="0"/>
              </a:rPr>
              <a:t>Straight sides?</a:t>
            </a:r>
          </a:p>
          <a:p>
            <a:r>
              <a:rPr lang="en-US" sz="2400" dirty="0" smtClean="0">
                <a:solidFill>
                  <a:schemeClr val="tx1"/>
                </a:solidFill>
                <a:latin typeface="Orly's Font 2" pitchFamily="66" charset="0"/>
              </a:rPr>
              <a:t>Sides meet?</a:t>
            </a:r>
          </a:p>
          <a:p>
            <a:endParaRPr lang="en-US" sz="800" dirty="0" smtClean="0">
              <a:solidFill>
                <a:schemeClr val="tx1"/>
              </a:solidFill>
              <a:latin typeface="Orly's Font 2" pitchFamily="66" charset="0"/>
            </a:endParaRPr>
          </a:p>
        </p:txBody>
      </p:sp>
      <p:sp>
        <p:nvSpPr>
          <p:cNvPr id="11" name="Half Frame 10"/>
          <p:cNvSpPr/>
          <p:nvPr/>
        </p:nvSpPr>
        <p:spPr>
          <a:xfrm rot="13238728">
            <a:off x="1832050" y="3451111"/>
            <a:ext cx="279341" cy="329198"/>
          </a:xfrm>
          <a:prstGeom prst="halfFrame">
            <a:avLst>
              <a:gd name="adj1" fmla="val 31573"/>
              <a:gd name="adj2" fmla="val 29240"/>
            </a:avLst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2" name="Oval 11"/>
          <p:cNvSpPr/>
          <p:nvPr/>
        </p:nvSpPr>
        <p:spPr>
          <a:xfrm>
            <a:off x="3453670" y="1447270"/>
            <a:ext cx="508467" cy="468052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3" name="Oval 12"/>
          <p:cNvSpPr/>
          <p:nvPr/>
        </p:nvSpPr>
        <p:spPr>
          <a:xfrm>
            <a:off x="3453670" y="4232868"/>
            <a:ext cx="508467" cy="468052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4" name="Oval 13"/>
          <p:cNvSpPr/>
          <p:nvPr/>
        </p:nvSpPr>
        <p:spPr>
          <a:xfrm>
            <a:off x="8062073" y="3290020"/>
            <a:ext cx="508467" cy="468052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5" name="Half Frame 14"/>
          <p:cNvSpPr/>
          <p:nvPr/>
        </p:nvSpPr>
        <p:spPr>
          <a:xfrm rot="13238728">
            <a:off x="2844194" y="3794302"/>
            <a:ext cx="279341" cy="329198"/>
          </a:xfrm>
          <a:prstGeom prst="halfFrame">
            <a:avLst>
              <a:gd name="adj1" fmla="val 31573"/>
              <a:gd name="adj2" fmla="val 29240"/>
            </a:avLst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6" name="Rectangle 6"/>
          <p:cNvSpPr>
            <a:spLocks noChangeArrowheads="1"/>
          </p:cNvSpPr>
          <p:nvPr/>
        </p:nvSpPr>
        <p:spPr bwMode="gray">
          <a:xfrm>
            <a:off x="3245568" y="2782575"/>
            <a:ext cx="380232" cy="769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Orly's Font 2" pitchFamily="66" charset="0"/>
              </a:rPr>
              <a:t>1</a:t>
            </a:r>
          </a:p>
        </p:txBody>
      </p:sp>
      <p:sp>
        <p:nvSpPr>
          <p:cNvPr id="17" name="Rectangle 6"/>
          <p:cNvSpPr>
            <a:spLocks noChangeArrowheads="1"/>
          </p:cNvSpPr>
          <p:nvPr/>
        </p:nvSpPr>
        <p:spPr bwMode="gray">
          <a:xfrm>
            <a:off x="5748959" y="1855088"/>
            <a:ext cx="538930" cy="769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Orly's Font 2" pitchFamily="66" charset="0"/>
              </a:rPr>
              <a:t>2</a:t>
            </a:r>
          </a:p>
        </p:txBody>
      </p:sp>
      <p:sp>
        <p:nvSpPr>
          <p:cNvPr id="18" name="Rectangle 6"/>
          <p:cNvSpPr>
            <a:spLocks noChangeArrowheads="1"/>
          </p:cNvSpPr>
          <p:nvPr/>
        </p:nvSpPr>
        <p:spPr bwMode="gray">
          <a:xfrm>
            <a:off x="5644216" y="4082173"/>
            <a:ext cx="538930" cy="769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Orly's Font 2" pitchFamily="66" charset="0"/>
              </a:rPr>
              <a:t>3</a:t>
            </a:r>
          </a:p>
        </p:txBody>
      </p:sp>
      <p:sp>
        <p:nvSpPr>
          <p:cNvPr id="19" name="Half Frame 18"/>
          <p:cNvSpPr/>
          <p:nvPr/>
        </p:nvSpPr>
        <p:spPr>
          <a:xfrm rot="13238728">
            <a:off x="2417811" y="4185331"/>
            <a:ext cx="279341" cy="329198"/>
          </a:xfrm>
          <a:prstGeom prst="halfFrame">
            <a:avLst>
              <a:gd name="adj1" fmla="val 31573"/>
              <a:gd name="adj2" fmla="val 29240"/>
            </a:avLst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127" t="37017" r="30617" b="5309"/>
          <a:stretch/>
        </p:blipFill>
        <p:spPr>
          <a:xfrm rot="196093">
            <a:off x="0" y="1386507"/>
            <a:ext cx="2790656" cy="2229359"/>
          </a:xfrm>
          <a:prstGeom prst="rect">
            <a:avLst/>
          </a:prstGeom>
        </p:spPr>
      </p:pic>
      <p:sp>
        <p:nvSpPr>
          <p:cNvPr id="23" name="Oval Callout 22"/>
          <p:cNvSpPr/>
          <p:nvPr/>
        </p:nvSpPr>
        <p:spPr>
          <a:xfrm>
            <a:off x="1662515" y="1391149"/>
            <a:ext cx="1937377" cy="1540641"/>
          </a:xfrm>
          <a:prstGeom prst="wedgeEllipseCallout">
            <a:avLst>
              <a:gd name="adj1" fmla="val -57687"/>
              <a:gd name="adj2" fmla="val 14026"/>
            </a:avLst>
          </a:prstGeom>
          <a:solidFill>
            <a:schemeClr val="accent2"/>
          </a:solidFill>
          <a:ln w="38100">
            <a:solidFill>
              <a:schemeClr val="accent1"/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 smtClean="0">
              <a:solidFill>
                <a:schemeClr val="tx1"/>
              </a:solidFill>
              <a:latin typeface="Orly's Font 2" pitchFamily="66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704806" y="1623449"/>
            <a:ext cx="192099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solidFill>
                  <a:schemeClr val="accent1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We still have a triangle!</a:t>
            </a:r>
          </a:p>
        </p:txBody>
      </p:sp>
    </p:spTree>
    <p:extLst>
      <p:ext uri="{BB962C8B-B14F-4D97-AF65-F5344CB8AC3E}">
        <p14:creationId xmlns:p14="http://schemas.microsoft.com/office/powerpoint/2010/main" val="3545025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0" grpId="0" animBg="1"/>
      <p:bldP spid="11" grpId="0" animBg="1"/>
      <p:bldP spid="12" grpId="0" animBg="1"/>
      <p:bldP spid="12" grpId="1" animBg="1"/>
      <p:bldP spid="13" grpId="0" animBg="1"/>
      <p:bldP spid="13" grpId="1" animBg="1"/>
      <p:bldP spid="14" grpId="0" animBg="1"/>
      <p:bldP spid="14" grpId="1" animBg="1"/>
      <p:bldP spid="15" grpId="0" animBg="1"/>
      <p:bldP spid="16" grpId="0"/>
      <p:bldP spid="16" grpId="1"/>
      <p:bldP spid="17" grpId="0"/>
      <p:bldP spid="17" grpId="1"/>
      <p:bldP spid="18" grpId="0"/>
      <p:bldP spid="18" grpId="1"/>
      <p:bldP spid="19" grpId="0" animBg="1"/>
      <p:bldP spid="23" grpId="0" animBg="1"/>
      <p:bldP spid="2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260" t="38738" r="38395" b="9145"/>
          <a:stretch/>
        </p:blipFill>
        <p:spPr>
          <a:xfrm>
            <a:off x="6400800" y="1786570"/>
            <a:ext cx="2386189" cy="2794874"/>
          </a:xfrm>
          <a:prstGeom prst="rect">
            <a:avLst/>
          </a:prstGeom>
        </p:spPr>
      </p:pic>
      <p:sp>
        <p:nvSpPr>
          <p:cNvPr id="6" name="Cloud Callout 5"/>
          <p:cNvSpPr/>
          <p:nvPr/>
        </p:nvSpPr>
        <p:spPr>
          <a:xfrm>
            <a:off x="3657600" y="971550"/>
            <a:ext cx="2887273" cy="2098157"/>
          </a:xfrm>
          <a:prstGeom prst="cloudCallout">
            <a:avLst>
              <a:gd name="adj1" fmla="val 65284"/>
              <a:gd name="adj2" fmla="val 28546"/>
            </a:avLst>
          </a:prstGeom>
          <a:solidFill>
            <a:schemeClr val="accent4"/>
          </a:solidFill>
          <a:ln w="38100">
            <a:solidFill>
              <a:schemeClr val="accent4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 smtClean="0">
              <a:solidFill>
                <a:schemeClr val="accent4">
                  <a:lumMod val="50000"/>
                </a:schemeClr>
              </a:solidFill>
              <a:latin typeface="Orly's Font 2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057649" y="1285785"/>
            <a:ext cx="21717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accent4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This cannot be a triangle, the corner cannot be on the bottom!</a:t>
            </a:r>
          </a:p>
        </p:txBody>
      </p:sp>
      <p:grpSp>
        <p:nvGrpSpPr>
          <p:cNvPr id="14" name="Group 13"/>
          <p:cNvGrpSpPr/>
          <p:nvPr/>
        </p:nvGrpSpPr>
        <p:grpSpPr>
          <a:xfrm>
            <a:off x="571500" y="1670141"/>
            <a:ext cx="2720850" cy="2489016"/>
            <a:chOff x="914400" y="1911534"/>
            <a:chExt cx="2720850" cy="1861504"/>
          </a:xfrm>
        </p:grpSpPr>
        <p:cxnSp>
          <p:nvCxnSpPr>
            <p:cNvPr id="9" name="Straight Connector 8"/>
            <p:cNvCxnSpPr/>
            <p:nvPr/>
          </p:nvCxnSpPr>
          <p:spPr>
            <a:xfrm>
              <a:off x="914400" y="1911534"/>
              <a:ext cx="1382776" cy="1861504"/>
            </a:xfrm>
            <a:prstGeom prst="line">
              <a:avLst/>
            </a:prstGeom>
            <a:ln w="381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2297176" y="1911534"/>
              <a:ext cx="1338073" cy="1861504"/>
            </a:xfrm>
            <a:prstGeom prst="line">
              <a:avLst/>
            </a:prstGeom>
            <a:ln w="381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914400" y="1911534"/>
              <a:ext cx="2720850" cy="0"/>
            </a:xfrm>
            <a:prstGeom prst="line">
              <a:avLst/>
            </a:prstGeom>
            <a:ln w="381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3" name="Half Frame 32"/>
          <p:cNvSpPr/>
          <p:nvPr/>
        </p:nvSpPr>
        <p:spPr>
          <a:xfrm rot="18892124" flipV="1">
            <a:off x="400064" y="1104949"/>
            <a:ext cx="3209151" cy="1812185"/>
          </a:xfrm>
          <a:prstGeom prst="halfFrame">
            <a:avLst>
              <a:gd name="adj1" fmla="val 41171"/>
              <a:gd name="adj2" fmla="val 40197"/>
            </a:avLst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28551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/>
      <p:bldP spid="3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914400" y="860398"/>
            <a:ext cx="73152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Let’s practice drawing triangles.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cxnSp>
        <p:nvCxnSpPr>
          <p:cNvPr id="6" name="Straight Connector 5"/>
          <p:cNvCxnSpPr/>
          <p:nvPr/>
        </p:nvCxnSpPr>
        <p:spPr>
          <a:xfrm flipH="1" flipV="1">
            <a:off x="3707904" y="1671652"/>
            <a:ext cx="1597202" cy="2531378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 flipH="1" flipV="1">
            <a:off x="3707906" y="1671650"/>
            <a:ext cx="4507365" cy="528736"/>
          </a:xfrm>
          <a:prstGeom prst="line">
            <a:avLst/>
          </a:prstGeom>
          <a:ln w="3810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 flipV="1">
            <a:off x="5305106" y="2200387"/>
            <a:ext cx="2910165" cy="2002643"/>
          </a:xfrm>
          <a:prstGeom prst="line">
            <a:avLst/>
          </a:prstGeom>
          <a:ln w="381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9"/>
          <p:cNvSpPr/>
          <p:nvPr/>
        </p:nvSpPr>
        <p:spPr>
          <a:xfrm>
            <a:off x="212556" y="3289786"/>
            <a:ext cx="2984500" cy="15542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6350">
            <a:solidFill>
              <a:schemeClr val="accent4">
                <a:lumMod val="40000"/>
                <a:lumOff val="6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274320" tIns="2743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2400" dirty="0" smtClean="0">
                <a:solidFill>
                  <a:schemeClr val="tx1"/>
                </a:solidFill>
                <a:latin typeface="Orly's Font 2" pitchFamily="66" charset="0"/>
              </a:rPr>
              <a:t>3 sides?</a:t>
            </a:r>
          </a:p>
          <a:p>
            <a:r>
              <a:rPr lang="en-US" sz="2400" dirty="0" smtClean="0">
                <a:solidFill>
                  <a:schemeClr val="tx1"/>
                </a:solidFill>
                <a:latin typeface="Orly's Font 2" pitchFamily="66" charset="0"/>
              </a:rPr>
              <a:t>Straight sides?</a:t>
            </a:r>
          </a:p>
          <a:p>
            <a:r>
              <a:rPr lang="en-US" sz="2400" dirty="0" smtClean="0">
                <a:solidFill>
                  <a:schemeClr val="tx1"/>
                </a:solidFill>
                <a:latin typeface="Orly's Font 2" pitchFamily="66" charset="0"/>
              </a:rPr>
              <a:t>Sides meet?</a:t>
            </a:r>
          </a:p>
          <a:p>
            <a:endParaRPr lang="en-US" sz="800" dirty="0" smtClean="0">
              <a:solidFill>
                <a:schemeClr val="tx1"/>
              </a:solidFill>
              <a:latin typeface="Orly's Font 2" pitchFamily="66" charset="0"/>
            </a:endParaRPr>
          </a:p>
        </p:txBody>
      </p:sp>
      <p:sp>
        <p:nvSpPr>
          <p:cNvPr id="11" name="Half Frame 10"/>
          <p:cNvSpPr/>
          <p:nvPr/>
        </p:nvSpPr>
        <p:spPr>
          <a:xfrm rot="13238728">
            <a:off x="2828841" y="3822562"/>
            <a:ext cx="279341" cy="329198"/>
          </a:xfrm>
          <a:prstGeom prst="halfFrame">
            <a:avLst>
              <a:gd name="adj1" fmla="val 31573"/>
              <a:gd name="adj2" fmla="val 29240"/>
            </a:avLst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2" name="Oval 11"/>
          <p:cNvSpPr/>
          <p:nvPr/>
        </p:nvSpPr>
        <p:spPr>
          <a:xfrm>
            <a:off x="3453670" y="1447270"/>
            <a:ext cx="508467" cy="468052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3" name="Oval 12"/>
          <p:cNvSpPr/>
          <p:nvPr/>
        </p:nvSpPr>
        <p:spPr>
          <a:xfrm>
            <a:off x="5050872" y="3917800"/>
            <a:ext cx="508467" cy="468052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4" name="Oval 13"/>
          <p:cNvSpPr/>
          <p:nvPr/>
        </p:nvSpPr>
        <p:spPr>
          <a:xfrm>
            <a:off x="7972235" y="1962624"/>
            <a:ext cx="508467" cy="468052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5" name="Half Frame 14"/>
          <p:cNvSpPr/>
          <p:nvPr/>
        </p:nvSpPr>
        <p:spPr>
          <a:xfrm rot="13238728">
            <a:off x="2417809" y="4220843"/>
            <a:ext cx="279341" cy="329198"/>
          </a:xfrm>
          <a:prstGeom prst="halfFrame">
            <a:avLst>
              <a:gd name="adj1" fmla="val 31573"/>
              <a:gd name="adj2" fmla="val 29240"/>
            </a:avLst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6" name="Rectangle 6"/>
          <p:cNvSpPr>
            <a:spLocks noChangeArrowheads="1"/>
          </p:cNvSpPr>
          <p:nvPr/>
        </p:nvSpPr>
        <p:spPr bwMode="gray">
          <a:xfrm>
            <a:off x="4227772" y="2951075"/>
            <a:ext cx="380232" cy="769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Orly's Font 2" pitchFamily="66" charset="0"/>
              </a:rPr>
              <a:t>1</a:t>
            </a:r>
          </a:p>
        </p:txBody>
      </p:sp>
      <p:sp>
        <p:nvSpPr>
          <p:cNvPr id="17" name="Rectangle 6"/>
          <p:cNvSpPr>
            <a:spLocks noChangeArrowheads="1"/>
          </p:cNvSpPr>
          <p:nvPr/>
        </p:nvSpPr>
        <p:spPr bwMode="gray">
          <a:xfrm>
            <a:off x="5800611" y="1350581"/>
            <a:ext cx="538930" cy="769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Orly's Font 2" pitchFamily="66" charset="0"/>
              </a:rPr>
              <a:t>2</a:t>
            </a:r>
          </a:p>
        </p:txBody>
      </p:sp>
      <p:sp>
        <p:nvSpPr>
          <p:cNvPr id="18" name="Rectangle 6"/>
          <p:cNvSpPr>
            <a:spLocks noChangeArrowheads="1"/>
          </p:cNvSpPr>
          <p:nvPr/>
        </p:nvSpPr>
        <p:spPr bwMode="gray">
          <a:xfrm>
            <a:off x="6804248" y="3314477"/>
            <a:ext cx="538930" cy="769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Orly's Font 2" pitchFamily="66" charset="0"/>
              </a:rPr>
              <a:t>3</a:t>
            </a:r>
          </a:p>
        </p:txBody>
      </p:sp>
      <p:sp>
        <p:nvSpPr>
          <p:cNvPr id="19" name="Half Frame 18"/>
          <p:cNvSpPr/>
          <p:nvPr/>
        </p:nvSpPr>
        <p:spPr>
          <a:xfrm rot="13238728">
            <a:off x="1842873" y="3427403"/>
            <a:ext cx="279341" cy="329198"/>
          </a:xfrm>
          <a:prstGeom prst="halfFrame">
            <a:avLst>
              <a:gd name="adj1" fmla="val 31573"/>
              <a:gd name="adj2" fmla="val 29240"/>
            </a:avLst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632" t="35705" r="30371" b="7661"/>
          <a:stretch/>
        </p:blipFill>
        <p:spPr>
          <a:xfrm rot="267845">
            <a:off x="61851" y="1277904"/>
            <a:ext cx="2922012" cy="2246219"/>
          </a:xfrm>
          <a:prstGeom prst="rect">
            <a:avLst/>
          </a:prstGeom>
        </p:spPr>
      </p:pic>
      <p:sp>
        <p:nvSpPr>
          <p:cNvPr id="22" name="Oval Callout 21"/>
          <p:cNvSpPr/>
          <p:nvPr/>
        </p:nvSpPr>
        <p:spPr>
          <a:xfrm>
            <a:off x="1861515" y="1383618"/>
            <a:ext cx="1750469" cy="1292393"/>
          </a:xfrm>
          <a:prstGeom prst="wedgeEllipseCallout">
            <a:avLst>
              <a:gd name="adj1" fmla="val -65309"/>
              <a:gd name="adj2" fmla="val 24963"/>
            </a:avLst>
          </a:prstGeom>
          <a:solidFill>
            <a:schemeClr val="accent6"/>
          </a:solidFill>
          <a:ln w="38100">
            <a:solidFill>
              <a:schemeClr val="accent5">
                <a:lumMod val="75000"/>
              </a:schemeClr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1875007" y="1665024"/>
            <a:ext cx="17431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200" dirty="0" smtClean="0">
                <a:solidFill>
                  <a:schemeClr val="accent5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Another triangle!</a:t>
            </a:r>
          </a:p>
        </p:txBody>
      </p:sp>
      <p:sp>
        <p:nvSpPr>
          <p:cNvPr id="21" name="Oval 20"/>
          <p:cNvSpPr/>
          <p:nvPr/>
        </p:nvSpPr>
        <p:spPr>
          <a:xfrm>
            <a:off x="5251099" y="4115567"/>
            <a:ext cx="108014" cy="108012"/>
          </a:xfrm>
          <a:prstGeom prst="ellipse">
            <a:avLst/>
          </a:prstGeom>
          <a:solidFill>
            <a:schemeClr val="tx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3" name="Oval 22"/>
          <p:cNvSpPr/>
          <p:nvPr/>
        </p:nvSpPr>
        <p:spPr>
          <a:xfrm>
            <a:off x="3653898" y="1627290"/>
            <a:ext cx="108014" cy="108012"/>
          </a:xfrm>
          <a:prstGeom prst="ellipse">
            <a:avLst/>
          </a:prstGeom>
          <a:solidFill>
            <a:schemeClr val="tx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4" name="Oval 23"/>
          <p:cNvSpPr/>
          <p:nvPr/>
        </p:nvSpPr>
        <p:spPr>
          <a:xfrm>
            <a:off x="8161264" y="2146380"/>
            <a:ext cx="108014" cy="108012"/>
          </a:xfrm>
          <a:prstGeom prst="ellipse">
            <a:avLst/>
          </a:prstGeom>
          <a:solidFill>
            <a:schemeClr val="tx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pic>
        <p:nvPicPr>
          <p:cNvPr id="9" name="Picture 8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531019">
            <a:off x="5023741" y="3052878"/>
            <a:ext cx="4165873" cy="5700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229205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0" grpId="0" animBg="1"/>
      <p:bldP spid="11" grpId="0" animBg="1"/>
      <p:bldP spid="12" grpId="0" animBg="1"/>
      <p:bldP spid="12" grpId="1" animBg="1"/>
      <p:bldP spid="13" grpId="0" animBg="1"/>
      <p:bldP spid="13" grpId="1" animBg="1"/>
      <p:bldP spid="14" grpId="0" animBg="1"/>
      <p:bldP spid="14" grpId="1" animBg="1"/>
      <p:bldP spid="15" grpId="0" animBg="1"/>
      <p:bldP spid="16" grpId="0"/>
      <p:bldP spid="16" grpId="1"/>
      <p:bldP spid="17" grpId="0"/>
      <p:bldP spid="17" grpId="1"/>
      <p:bldP spid="18" grpId="0"/>
      <p:bldP spid="18" grpId="1"/>
      <p:bldP spid="19" grpId="0" animBg="1"/>
      <p:bldP spid="22" grpId="0" animBg="1"/>
      <p:bldP spid="25" grpId="0"/>
      <p:bldP spid="21" grpId="0" animBg="1"/>
      <p:bldP spid="23" grpId="0" animBg="1"/>
      <p:bldP spid="2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Straight Connector 5"/>
          <p:cNvCxnSpPr/>
          <p:nvPr/>
        </p:nvCxnSpPr>
        <p:spPr>
          <a:xfrm flipV="1">
            <a:off x="4269819" y="853254"/>
            <a:ext cx="1" cy="2416914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 flipH="1" flipV="1">
            <a:off x="4269820" y="853255"/>
            <a:ext cx="1774092" cy="2402013"/>
          </a:xfrm>
          <a:prstGeom prst="line">
            <a:avLst/>
          </a:prstGeom>
          <a:ln w="3810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 flipV="1">
            <a:off x="4269820" y="3255826"/>
            <a:ext cx="1774092" cy="1"/>
          </a:xfrm>
          <a:prstGeom prst="line">
            <a:avLst/>
          </a:prstGeom>
          <a:ln w="381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Picture 8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3998816">
            <a:off x="3602862" y="1639457"/>
            <a:ext cx="3456055" cy="4729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Rectangle 9"/>
          <p:cNvSpPr/>
          <p:nvPr/>
        </p:nvSpPr>
        <p:spPr>
          <a:xfrm>
            <a:off x="5781513" y="375506"/>
            <a:ext cx="2984500" cy="15542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6350">
            <a:solidFill>
              <a:schemeClr val="accent4">
                <a:lumMod val="40000"/>
                <a:lumOff val="6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274320" tIns="2743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2400" dirty="0" smtClean="0">
                <a:solidFill>
                  <a:schemeClr val="tx1"/>
                </a:solidFill>
                <a:latin typeface="Orly's Font 2" pitchFamily="66" charset="0"/>
              </a:rPr>
              <a:t>3 sides?</a:t>
            </a:r>
          </a:p>
          <a:p>
            <a:r>
              <a:rPr lang="en-US" sz="2400" dirty="0" smtClean="0">
                <a:solidFill>
                  <a:schemeClr val="tx1"/>
                </a:solidFill>
                <a:latin typeface="Orly's Font 2" pitchFamily="66" charset="0"/>
              </a:rPr>
              <a:t>Straight sides?</a:t>
            </a:r>
          </a:p>
          <a:p>
            <a:r>
              <a:rPr lang="en-US" sz="2400" dirty="0" smtClean="0">
                <a:solidFill>
                  <a:schemeClr val="tx1"/>
                </a:solidFill>
                <a:latin typeface="Orly's Font 2" pitchFamily="66" charset="0"/>
              </a:rPr>
              <a:t>Sides meet?</a:t>
            </a:r>
          </a:p>
          <a:p>
            <a:endParaRPr lang="en-US" sz="800" dirty="0" smtClean="0">
              <a:solidFill>
                <a:schemeClr val="tx1"/>
              </a:solidFill>
              <a:latin typeface="Orly's Font 2" pitchFamily="66" charset="0"/>
            </a:endParaRPr>
          </a:p>
        </p:txBody>
      </p:sp>
      <p:sp>
        <p:nvSpPr>
          <p:cNvPr id="11" name="Half Frame 10"/>
          <p:cNvSpPr/>
          <p:nvPr/>
        </p:nvSpPr>
        <p:spPr>
          <a:xfrm rot="13238728">
            <a:off x="8413152" y="940837"/>
            <a:ext cx="279341" cy="329198"/>
          </a:xfrm>
          <a:prstGeom prst="halfFrame">
            <a:avLst>
              <a:gd name="adj1" fmla="val 31573"/>
              <a:gd name="adj2" fmla="val 29240"/>
            </a:avLst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2" name="Oval 11"/>
          <p:cNvSpPr/>
          <p:nvPr/>
        </p:nvSpPr>
        <p:spPr>
          <a:xfrm>
            <a:off x="4059577" y="637385"/>
            <a:ext cx="508467" cy="468052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3" name="Oval 12"/>
          <p:cNvSpPr/>
          <p:nvPr/>
        </p:nvSpPr>
        <p:spPr>
          <a:xfrm>
            <a:off x="4015586" y="3021242"/>
            <a:ext cx="508467" cy="468052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4" name="Oval 13"/>
          <p:cNvSpPr/>
          <p:nvPr/>
        </p:nvSpPr>
        <p:spPr>
          <a:xfrm>
            <a:off x="5789679" y="3021242"/>
            <a:ext cx="508467" cy="468052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5" name="Half Frame 14"/>
          <p:cNvSpPr/>
          <p:nvPr/>
        </p:nvSpPr>
        <p:spPr>
          <a:xfrm rot="13238728">
            <a:off x="7986765" y="1291183"/>
            <a:ext cx="279341" cy="329198"/>
          </a:xfrm>
          <a:prstGeom prst="halfFrame">
            <a:avLst>
              <a:gd name="adj1" fmla="val 31573"/>
              <a:gd name="adj2" fmla="val 29240"/>
            </a:avLst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6" name="Rectangle 6"/>
          <p:cNvSpPr>
            <a:spLocks noChangeArrowheads="1"/>
          </p:cNvSpPr>
          <p:nvPr/>
        </p:nvSpPr>
        <p:spPr bwMode="gray">
          <a:xfrm>
            <a:off x="4313810" y="1878530"/>
            <a:ext cx="343364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Orly's Font 2" pitchFamily="66" charset="0"/>
              </a:rPr>
              <a:t>1</a:t>
            </a:r>
          </a:p>
        </p:txBody>
      </p:sp>
      <p:sp>
        <p:nvSpPr>
          <p:cNvPr id="17" name="Rectangle 6"/>
          <p:cNvSpPr>
            <a:spLocks noChangeArrowheads="1"/>
          </p:cNvSpPr>
          <p:nvPr/>
        </p:nvSpPr>
        <p:spPr bwMode="gray">
          <a:xfrm>
            <a:off x="5213314" y="1671650"/>
            <a:ext cx="47481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Orly's Font 2" pitchFamily="66" charset="0"/>
              </a:rPr>
              <a:t>2</a:t>
            </a:r>
          </a:p>
        </p:txBody>
      </p:sp>
      <p:sp>
        <p:nvSpPr>
          <p:cNvPr id="18" name="Rectangle 6"/>
          <p:cNvSpPr>
            <a:spLocks noChangeArrowheads="1"/>
          </p:cNvSpPr>
          <p:nvPr/>
        </p:nvSpPr>
        <p:spPr bwMode="gray">
          <a:xfrm>
            <a:off x="4891732" y="2736715"/>
            <a:ext cx="476412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Orly's Font 2" pitchFamily="66" charset="0"/>
              </a:rPr>
              <a:t>3</a:t>
            </a:r>
          </a:p>
        </p:txBody>
      </p:sp>
      <p:sp>
        <p:nvSpPr>
          <p:cNvPr id="19" name="Half Frame 18"/>
          <p:cNvSpPr/>
          <p:nvPr/>
        </p:nvSpPr>
        <p:spPr>
          <a:xfrm rot="13238728">
            <a:off x="7438441" y="520220"/>
            <a:ext cx="279341" cy="329198"/>
          </a:xfrm>
          <a:prstGeom prst="halfFrame">
            <a:avLst>
              <a:gd name="adj1" fmla="val 31573"/>
              <a:gd name="adj2" fmla="val 29240"/>
            </a:avLst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1" name="Text Placeholder 1"/>
          <p:cNvSpPr txBox="1">
            <a:spLocks/>
          </p:cNvSpPr>
          <p:nvPr/>
        </p:nvSpPr>
        <p:spPr bwMode="auto">
          <a:xfrm>
            <a:off x="401662" y="1163526"/>
            <a:ext cx="3160687" cy="2308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dirty="0" smtClean="0">
                <a:solidFill>
                  <a:schemeClr val="accent5"/>
                </a:solidFill>
              </a:rPr>
              <a:t>I need to draw a triangle to make a sail for my boat. How can I be sure that I have drawn a triangle?  </a:t>
            </a:r>
            <a:endParaRPr lang="en-US" dirty="0">
              <a:solidFill>
                <a:schemeClr val="accent5"/>
              </a:solidFill>
            </a:endParaRPr>
          </a:p>
        </p:txBody>
      </p:sp>
      <p:grpSp>
        <p:nvGrpSpPr>
          <p:cNvPr id="23" name="Group 22"/>
          <p:cNvGrpSpPr/>
          <p:nvPr/>
        </p:nvGrpSpPr>
        <p:grpSpPr>
          <a:xfrm>
            <a:off x="1367644" y="828752"/>
            <a:ext cx="5715000" cy="3867234"/>
            <a:chOff x="1714500" y="551131"/>
            <a:chExt cx="5715000" cy="3867234"/>
          </a:xfrm>
        </p:grpSpPr>
        <p:sp>
          <p:nvSpPr>
            <p:cNvPr id="24" name="Flowchart: Stored Data 23"/>
            <p:cNvSpPr/>
            <p:nvPr/>
          </p:nvSpPr>
          <p:spPr>
            <a:xfrm rot="5400000" flipV="1">
              <a:off x="4221956" y="1593056"/>
              <a:ext cx="742950" cy="4529138"/>
            </a:xfrm>
            <a:prstGeom prst="flowChartOnlineStorage">
              <a:avLst/>
            </a:prstGeom>
            <a:ln/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6" name="Rectangle 25"/>
            <p:cNvSpPr/>
            <p:nvPr/>
          </p:nvSpPr>
          <p:spPr>
            <a:xfrm>
              <a:off x="4457700" y="551131"/>
              <a:ext cx="135731" cy="3392219"/>
            </a:xfrm>
            <a:prstGeom prst="rect">
              <a:avLst/>
            </a:prstGeom>
            <a:ln>
              <a:noFill/>
            </a:ln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7" name="Flowchart: Stored Data 26"/>
            <p:cNvSpPr/>
            <p:nvPr/>
          </p:nvSpPr>
          <p:spPr>
            <a:xfrm rot="16200000">
              <a:off x="4221956" y="1678781"/>
              <a:ext cx="742950" cy="4529138"/>
            </a:xfrm>
            <a:prstGeom prst="flowChartOnlineStorage">
              <a:avLst/>
            </a:prstGeom>
            <a:ln/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8" name="Double Wave 27"/>
            <p:cNvSpPr/>
            <p:nvPr/>
          </p:nvSpPr>
          <p:spPr>
            <a:xfrm>
              <a:off x="1714500" y="4039834"/>
              <a:ext cx="914400" cy="378531"/>
            </a:xfrm>
            <a:prstGeom prst="doubleWave">
              <a:avLst>
                <a:gd name="adj1" fmla="val 12500"/>
                <a:gd name="adj2" fmla="val -3704"/>
              </a:avLst>
            </a:prstGeom>
            <a:ln>
              <a:noFill/>
            </a:ln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9" name="Double Wave 28"/>
            <p:cNvSpPr/>
            <p:nvPr/>
          </p:nvSpPr>
          <p:spPr>
            <a:xfrm>
              <a:off x="2514600" y="4039834"/>
              <a:ext cx="914400" cy="378531"/>
            </a:xfrm>
            <a:prstGeom prst="doubleWave">
              <a:avLst>
                <a:gd name="adj1" fmla="val 12500"/>
                <a:gd name="adj2" fmla="val -3704"/>
              </a:avLst>
            </a:prstGeom>
            <a:ln>
              <a:noFill/>
            </a:ln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0" name="Double Wave 29"/>
            <p:cNvSpPr/>
            <p:nvPr/>
          </p:nvSpPr>
          <p:spPr>
            <a:xfrm>
              <a:off x="3314700" y="4039833"/>
              <a:ext cx="914400" cy="378531"/>
            </a:xfrm>
            <a:prstGeom prst="doubleWave">
              <a:avLst>
                <a:gd name="adj1" fmla="val 12500"/>
                <a:gd name="adj2" fmla="val -3704"/>
              </a:avLst>
            </a:prstGeom>
            <a:ln>
              <a:noFill/>
            </a:ln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1" name="Double Wave 30"/>
            <p:cNvSpPr/>
            <p:nvPr/>
          </p:nvSpPr>
          <p:spPr>
            <a:xfrm>
              <a:off x="4114800" y="4039833"/>
              <a:ext cx="914400" cy="378531"/>
            </a:xfrm>
            <a:prstGeom prst="doubleWave">
              <a:avLst>
                <a:gd name="adj1" fmla="val 12500"/>
                <a:gd name="adj2" fmla="val -3704"/>
              </a:avLst>
            </a:prstGeom>
            <a:ln>
              <a:noFill/>
            </a:ln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2" name="Double Wave 31"/>
            <p:cNvSpPr/>
            <p:nvPr/>
          </p:nvSpPr>
          <p:spPr>
            <a:xfrm>
              <a:off x="4914900" y="4039834"/>
              <a:ext cx="914400" cy="378531"/>
            </a:xfrm>
            <a:prstGeom prst="doubleWave">
              <a:avLst>
                <a:gd name="adj1" fmla="val 12500"/>
                <a:gd name="adj2" fmla="val -3704"/>
              </a:avLst>
            </a:prstGeom>
            <a:ln>
              <a:noFill/>
            </a:ln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3" name="Double Wave 32"/>
            <p:cNvSpPr/>
            <p:nvPr/>
          </p:nvSpPr>
          <p:spPr>
            <a:xfrm>
              <a:off x="5715000" y="4039834"/>
              <a:ext cx="914400" cy="378531"/>
            </a:xfrm>
            <a:prstGeom prst="doubleWave">
              <a:avLst>
                <a:gd name="adj1" fmla="val 12500"/>
                <a:gd name="adj2" fmla="val -3704"/>
              </a:avLst>
            </a:prstGeom>
            <a:ln>
              <a:noFill/>
            </a:ln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4" name="Double Wave 33"/>
            <p:cNvSpPr/>
            <p:nvPr/>
          </p:nvSpPr>
          <p:spPr>
            <a:xfrm>
              <a:off x="6515100" y="4039834"/>
              <a:ext cx="914400" cy="378531"/>
            </a:xfrm>
            <a:prstGeom prst="doubleWave">
              <a:avLst>
                <a:gd name="adj1" fmla="val 12500"/>
                <a:gd name="adj2" fmla="val -3704"/>
              </a:avLst>
            </a:prstGeom>
            <a:ln>
              <a:noFill/>
            </a:ln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sp>
        <p:nvSpPr>
          <p:cNvPr id="48" name="Oval Callout 47"/>
          <p:cNvSpPr/>
          <p:nvPr/>
        </p:nvSpPr>
        <p:spPr>
          <a:xfrm>
            <a:off x="6398528" y="2335643"/>
            <a:ext cx="1941100" cy="1604259"/>
          </a:xfrm>
          <a:prstGeom prst="wedgeEllipseCallout">
            <a:avLst>
              <a:gd name="adj1" fmla="val -80430"/>
              <a:gd name="adj2" fmla="val 17222"/>
            </a:avLst>
          </a:prstGeom>
          <a:solidFill>
            <a:schemeClr val="accent6"/>
          </a:solidFill>
          <a:ln w="38100">
            <a:solidFill>
              <a:schemeClr val="accent5">
                <a:lumMod val="75000"/>
              </a:schemeClr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6497528" y="2617049"/>
            <a:ext cx="17431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200" dirty="0" smtClean="0">
                <a:solidFill>
                  <a:schemeClr val="accent5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The sail is definitely a triangle!</a:t>
            </a:r>
          </a:p>
        </p:txBody>
      </p:sp>
      <p:sp>
        <p:nvSpPr>
          <p:cNvPr id="50" name="Right Triangle 49"/>
          <p:cNvSpPr/>
          <p:nvPr/>
        </p:nvSpPr>
        <p:spPr>
          <a:xfrm>
            <a:off x="4246575" y="871411"/>
            <a:ext cx="1797337" cy="2398757"/>
          </a:xfrm>
          <a:prstGeom prst="rtTriangle">
            <a:avLst/>
          </a:prstGeom>
          <a:ln/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grpSp>
        <p:nvGrpSpPr>
          <p:cNvPr id="46" name="Group 45"/>
          <p:cNvGrpSpPr/>
          <p:nvPr/>
        </p:nvGrpSpPr>
        <p:grpSpPr>
          <a:xfrm>
            <a:off x="4103948" y="2612041"/>
            <a:ext cx="2026158" cy="1579889"/>
            <a:chOff x="4103948" y="2612041"/>
            <a:chExt cx="2026158" cy="1579889"/>
          </a:xfrm>
        </p:grpSpPr>
        <p:grpSp>
          <p:nvGrpSpPr>
            <p:cNvPr id="52" name="Group 51"/>
            <p:cNvGrpSpPr/>
            <p:nvPr/>
          </p:nvGrpSpPr>
          <p:grpSpPr>
            <a:xfrm>
              <a:off x="4183625" y="2638941"/>
              <a:ext cx="1946481" cy="1496305"/>
              <a:chOff x="442240" y="3146073"/>
              <a:chExt cx="1946481" cy="1496305"/>
            </a:xfrm>
          </p:grpSpPr>
          <p:sp>
            <p:nvSpPr>
              <p:cNvPr id="51" name="Oval 50"/>
              <p:cNvSpPr/>
              <p:nvPr/>
            </p:nvSpPr>
            <p:spPr>
              <a:xfrm>
                <a:off x="1129438" y="3468968"/>
                <a:ext cx="476412" cy="414894"/>
              </a:xfrm>
              <a:prstGeom prst="ellipse">
                <a:avLst/>
              </a:prstGeom>
              <a:solidFill>
                <a:schemeClr val="bg1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pic>
            <p:nvPicPr>
              <p:cNvPr id="47" name="Picture 46"/>
              <p:cNvPicPr>
                <a:picLocks noChangeAspect="1"/>
              </p:cNvPicPr>
              <p:nvPr/>
            </p:nvPicPr>
            <p:blipFill rotWithShape="1">
              <a:blip r:embed="rId4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2632" t="35705" r="30371" b="7661"/>
              <a:stretch/>
            </p:blipFill>
            <p:spPr>
              <a:xfrm rot="193652">
                <a:off x="442240" y="3146073"/>
                <a:ext cx="1946481" cy="1496305"/>
              </a:xfrm>
              <a:prstGeom prst="rect">
                <a:avLst/>
              </a:prstGeom>
              <a:ln>
                <a:noFill/>
              </a:ln>
            </p:spPr>
          </p:pic>
        </p:grpSp>
        <p:cxnSp>
          <p:nvCxnSpPr>
            <p:cNvPr id="4" name="Straight Connector 3"/>
            <p:cNvCxnSpPr/>
            <p:nvPr/>
          </p:nvCxnSpPr>
          <p:spPr>
            <a:xfrm>
              <a:off x="4272235" y="2612041"/>
              <a:ext cx="1307877" cy="31168"/>
            </a:xfrm>
            <a:prstGeom prst="line">
              <a:avLst/>
            </a:prstGeom>
            <a:ln w="76200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/>
            <p:cNvCxnSpPr/>
            <p:nvPr/>
          </p:nvCxnSpPr>
          <p:spPr>
            <a:xfrm flipH="1">
              <a:off x="4143046" y="2621336"/>
              <a:ext cx="82099" cy="1354570"/>
            </a:xfrm>
            <a:prstGeom prst="line">
              <a:avLst/>
            </a:prstGeom>
            <a:ln w="3810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5" name="Rectangle 44"/>
            <p:cNvSpPr/>
            <p:nvPr/>
          </p:nvSpPr>
          <p:spPr>
            <a:xfrm>
              <a:off x="4103948" y="3996586"/>
              <a:ext cx="209558" cy="195344"/>
            </a:xfrm>
            <a:prstGeom prst="rect">
              <a:avLst/>
            </a:prstGeom>
            <a:solidFill>
              <a:schemeClr val="accent3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439449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2" grpId="1" animBg="1"/>
      <p:bldP spid="13" grpId="0" animBg="1"/>
      <p:bldP spid="13" grpId="1" animBg="1"/>
      <p:bldP spid="14" grpId="0" animBg="1"/>
      <p:bldP spid="14" grpId="1" animBg="1"/>
      <p:bldP spid="15" grpId="0" animBg="1"/>
      <p:bldP spid="16" grpId="0"/>
      <p:bldP spid="16" grpId="1"/>
      <p:bldP spid="17" grpId="0"/>
      <p:bldP spid="17" grpId="1"/>
      <p:bldP spid="18" grpId="0"/>
      <p:bldP spid="18" grpId="1"/>
      <p:bldP spid="19" grpId="0" animBg="1"/>
      <p:bldP spid="21" grpId="0"/>
      <p:bldP spid="48" grpId="0" animBg="1"/>
      <p:bldP spid="49" grpId="0"/>
      <p:bldP spid="50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00100" y="1429492"/>
            <a:ext cx="7429500" cy="175432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3600" dirty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In this lesson </a:t>
            </a:r>
            <a:r>
              <a:rPr lang="en-US" sz="36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you learned how to draw a triangle </a:t>
            </a:r>
            <a:r>
              <a:rPr lang="en-US" sz="3600" dirty="0" smtClean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by connecting 3 straight sides.</a:t>
            </a:r>
            <a:endParaRPr lang="en-US" sz="3600" dirty="0">
              <a:solidFill>
                <a:schemeClr val="accent1"/>
              </a:solidFill>
              <a:latin typeface="Orly's Font 2" pitchFamily="66" charset="0"/>
              <a:ea typeface="Verdana" pitchFamily="34" charset="0"/>
              <a:cs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329784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85850" y="1371421"/>
            <a:ext cx="6972300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3600" dirty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In this lesson you </a:t>
            </a:r>
            <a:r>
              <a:rPr lang="en-US" sz="36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will learn how to draw a triangle </a:t>
            </a:r>
            <a:r>
              <a:rPr lang="en-US" sz="3600" dirty="0" smtClean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by connecting 3 straight sides.</a:t>
            </a:r>
            <a:endParaRPr lang="en-US" sz="3600" dirty="0">
              <a:solidFill>
                <a:schemeClr val="accent1"/>
              </a:solidFill>
              <a:latin typeface="Orly's Font 2" pitchFamily="66" charset="0"/>
              <a:ea typeface="Verdana" pitchFamily="34" charset="0"/>
              <a:cs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94560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531" t="32869" r="35145" b="9391"/>
          <a:stretch/>
        </p:blipFill>
        <p:spPr>
          <a:xfrm>
            <a:off x="914400" y="1812571"/>
            <a:ext cx="2881521" cy="3057893"/>
          </a:xfrm>
          <a:prstGeom prst="rect">
            <a:avLst/>
          </a:prstGeom>
        </p:spPr>
      </p:pic>
      <p:sp>
        <p:nvSpPr>
          <p:cNvPr id="13" name="Cloud Callout 12"/>
          <p:cNvSpPr/>
          <p:nvPr/>
        </p:nvSpPr>
        <p:spPr>
          <a:xfrm>
            <a:off x="2753438" y="1098597"/>
            <a:ext cx="2732962" cy="1427947"/>
          </a:xfrm>
          <a:prstGeom prst="cloudCallout">
            <a:avLst>
              <a:gd name="adj1" fmla="val -45061"/>
              <a:gd name="adj2" fmla="val 49596"/>
            </a:avLst>
          </a:prstGeom>
          <a:solidFill>
            <a:schemeClr val="accent6"/>
          </a:solidFill>
          <a:ln w="38100">
            <a:solidFill>
              <a:schemeClr val="accent5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 smtClean="0">
              <a:solidFill>
                <a:schemeClr val="accent5">
                  <a:lumMod val="50000"/>
                </a:schemeClr>
              </a:solidFill>
              <a:latin typeface="Orly's Font 2" pitchFamily="66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971800" y="1428750"/>
            <a:ext cx="21717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accent5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Still a triangle with a curved side?</a:t>
            </a:r>
          </a:p>
        </p:txBody>
      </p:sp>
      <p:grpSp>
        <p:nvGrpSpPr>
          <p:cNvPr id="38" name="Group 37"/>
          <p:cNvGrpSpPr/>
          <p:nvPr/>
        </p:nvGrpSpPr>
        <p:grpSpPr>
          <a:xfrm>
            <a:off x="5667022" y="971550"/>
            <a:ext cx="2448278" cy="2787108"/>
            <a:chOff x="5667022" y="971550"/>
            <a:chExt cx="2448278" cy="2787108"/>
          </a:xfrm>
        </p:grpSpPr>
        <p:cxnSp>
          <p:nvCxnSpPr>
            <p:cNvPr id="4" name="Straight Connector 3"/>
            <p:cNvCxnSpPr/>
            <p:nvPr/>
          </p:nvCxnSpPr>
          <p:spPr>
            <a:xfrm flipV="1">
              <a:off x="5681262" y="971550"/>
              <a:ext cx="1291038" cy="2514601"/>
            </a:xfrm>
            <a:prstGeom prst="line">
              <a:avLst/>
            </a:prstGeom>
            <a:ln w="381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Straight Connector 5"/>
            <p:cNvCxnSpPr/>
            <p:nvPr/>
          </p:nvCxnSpPr>
          <p:spPr>
            <a:xfrm flipH="1" flipV="1">
              <a:off x="6972300" y="971550"/>
              <a:ext cx="1143000" cy="2514601"/>
            </a:xfrm>
            <a:prstGeom prst="line">
              <a:avLst/>
            </a:prstGeom>
            <a:ln w="381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7" name="Freeform 36"/>
            <p:cNvSpPr/>
            <p:nvPr/>
          </p:nvSpPr>
          <p:spPr>
            <a:xfrm>
              <a:off x="5667022" y="3454400"/>
              <a:ext cx="2448278" cy="304258"/>
            </a:xfrm>
            <a:custGeom>
              <a:avLst/>
              <a:gdLst>
                <a:gd name="connsiteX0" fmla="*/ 0 w 2508224"/>
                <a:gd name="connsiteY0" fmla="*/ 0 h 304258"/>
                <a:gd name="connsiteX1" fmla="*/ 733778 w 2508224"/>
                <a:gd name="connsiteY1" fmla="*/ 225778 h 304258"/>
                <a:gd name="connsiteX2" fmla="*/ 1659467 w 2508224"/>
                <a:gd name="connsiteY2" fmla="*/ 293511 h 304258"/>
                <a:gd name="connsiteX3" fmla="*/ 2449689 w 2508224"/>
                <a:gd name="connsiteY3" fmla="*/ 22578 h 304258"/>
                <a:gd name="connsiteX4" fmla="*/ 2449689 w 2508224"/>
                <a:gd name="connsiteY4" fmla="*/ 33867 h 3042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08224" h="304258">
                  <a:moveTo>
                    <a:pt x="0" y="0"/>
                  </a:moveTo>
                  <a:cubicBezTo>
                    <a:pt x="228600" y="88429"/>
                    <a:pt x="457200" y="176859"/>
                    <a:pt x="733778" y="225778"/>
                  </a:cubicBezTo>
                  <a:cubicBezTo>
                    <a:pt x="1010356" y="274697"/>
                    <a:pt x="1373482" y="327378"/>
                    <a:pt x="1659467" y="293511"/>
                  </a:cubicBezTo>
                  <a:cubicBezTo>
                    <a:pt x="1945452" y="259644"/>
                    <a:pt x="2317985" y="65852"/>
                    <a:pt x="2449689" y="22578"/>
                  </a:cubicBezTo>
                  <a:cubicBezTo>
                    <a:pt x="2581393" y="-20696"/>
                    <a:pt x="2449689" y="33867"/>
                    <a:pt x="2449689" y="33867"/>
                  </a:cubicBezTo>
                </a:path>
              </a:pathLst>
            </a:custGeom>
            <a:noFill/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8" name="Multiply 17"/>
          <p:cNvSpPr/>
          <p:nvPr/>
        </p:nvSpPr>
        <p:spPr>
          <a:xfrm>
            <a:off x="5146322" y="743617"/>
            <a:ext cx="3605477" cy="3988556"/>
          </a:xfrm>
          <a:prstGeom prst="mathMultiply">
            <a:avLst/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17260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/>
      <p:bldP spid="1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914400" y="987574"/>
            <a:ext cx="73152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Draw straight lines for sides!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2" name="Rectangle 1"/>
          <p:cNvSpPr/>
          <p:nvPr/>
        </p:nvSpPr>
        <p:spPr>
          <a:xfrm rot="19815099">
            <a:off x="457212" y="2778245"/>
            <a:ext cx="3886200" cy="571500"/>
          </a:xfrm>
          <a:prstGeom prst="rect">
            <a:avLst/>
          </a:prstGeom>
          <a:solidFill>
            <a:schemeClr val="accent2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790067">
            <a:off x="4098830" y="1732791"/>
            <a:ext cx="4112620" cy="6417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037" t="34067" r="23086" b="38645"/>
          <a:stretch/>
        </p:blipFill>
        <p:spPr>
          <a:xfrm rot="1436054">
            <a:off x="1286703" y="4074842"/>
            <a:ext cx="2308377" cy="634233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037" t="34067" r="23086" b="38645"/>
          <a:stretch/>
        </p:blipFill>
        <p:spPr>
          <a:xfrm rot="1436054">
            <a:off x="4649382" y="3314636"/>
            <a:ext cx="2308377" cy="6342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5499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25 -0.25 E" pathEditMode="relative" ptsTypes="">
                                      <p:cBhvr>
                                        <p:cTn id="25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25 -0.25 E" pathEditMode="relative" ptsTypes="">
                                      <p:cBhvr>
                                        <p:cTn id="3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2" grpId="0" animBg="1"/>
      <p:bldP spid="2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914400" y="987574"/>
            <a:ext cx="73152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Draw straight sides!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pic>
        <p:nvPicPr>
          <p:cNvPr id="115" name="Picture 11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4390" y="1626701"/>
            <a:ext cx="7534034" cy="2889265"/>
          </a:xfrm>
          <a:prstGeom prst="rect">
            <a:avLst/>
          </a:prstGeom>
        </p:spPr>
      </p:pic>
      <p:cxnSp>
        <p:nvCxnSpPr>
          <p:cNvPr id="121" name="Straight Connector 120"/>
          <p:cNvCxnSpPr/>
          <p:nvPr/>
        </p:nvCxnSpPr>
        <p:spPr>
          <a:xfrm flipV="1">
            <a:off x="914400" y="3507854"/>
            <a:ext cx="885292" cy="981053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/>
          <p:cNvCxnSpPr/>
          <p:nvPr/>
        </p:nvCxnSpPr>
        <p:spPr>
          <a:xfrm>
            <a:off x="3707904" y="1707654"/>
            <a:ext cx="1872208" cy="2781253"/>
          </a:xfrm>
          <a:prstGeom prst="line">
            <a:avLst/>
          </a:prstGeom>
          <a:ln w="38100"/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26" name="Straight Connector 125"/>
          <p:cNvCxnSpPr/>
          <p:nvPr/>
        </p:nvCxnSpPr>
        <p:spPr>
          <a:xfrm flipV="1">
            <a:off x="6444208" y="1707654"/>
            <a:ext cx="1872208" cy="900100"/>
          </a:xfrm>
          <a:prstGeom prst="line">
            <a:avLst/>
          </a:prstGeom>
          <a:ln w="38100"/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964831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914400" y="987574"/>
            <a:ext cx="73152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Draw straight lines for sides!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cxnSp>
        <p:nvCxnSpPr>
          <p:cNvPr id="121" name="Straight Connector 120"/>
          <p:cNvCxnSpPr/>
          <p:nvPr/>
        </p:nvCxnSpPr>
        <p:spPr>
          <a:xfrm flipV="1">
            <a:off x="1079654" y="2607755"/>
            <a:ext cx="2277611" cy="1223180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Arc 3"/>
          <p:cNvSpPr/>
          <p:nvPr/>
        </p:nvSpPr>
        <p:spPr>
          <a:xfrm>
            <a:off x="4847504" y="1585498"/>
            <a:ext cx="3024336" cy="2304256"/>
          </a:xfrm>
          <a:prstGeom prst="arc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Half Frame 10"/>
          <p:cNvSpPr/>
          <p:nvPr/>
        </p:nvSpPr>
        <p:spPr>
          <a:xfrm rot="18378447" flipV="1">
            <a:off x="1595000" y="1951211"/>
            <a:ext cx="1171012" cy="766235"/>
          </a:xfrm>
          <a:prstGeom prst="halfFrame">
            <a:avLst>
              <a:gd name="adj1" fmla="val 41171"/>
              <a:gd name="adj2" fmla="val 40197"/>
            </a:avLst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2" name="Multiply 11"/>
          <p:cNvSpPr/>
          <p:nvPr/>
        </p:nvSpPr>
        <p:spPr>
          <a:xfrm>
            <a:off x="7704348" y="1381520"/>
            <a:ext cx="1260140" cy="1215913"/>
          </a:xfrm>
          <a:prstGeom prst="mathMultiply">
            <a:avLst/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9" name="Oval 8"/>
          <p:cNvSpPr/>
          <p:nvPr/>
        </p:nvSpPr>
        <p:spPr>
          <a:xfrm>
            <a:off x="6305665" y="1531492"/>
            <a:ext cx="108014" cy="108012"/>
          </a:xfrm>
          <a:prstGeom prst="ellipse">
            <a:avLst/>
          </a:prstGeom>
          <a:solidFill>
            <a:schemeClr val="tx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3" name="Oval 12"/>
          <p:cNvSpPr/>
          <p:nvPr/>
        </p:nvSpPr>
        <p:spPr>
          <a:xfrm>
            <a:off x="1025647" y="3766879"/>
            <a:ext cx="108014" cy="108012"/>
          </a:xfrm>
          <a:prstGeom prst="ellipse">
            <a:avLst/>
          </a:prstGeom>
          <a:solidFill>
            <a:schemeClr val="tx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4" name="Oval 13"/>
          <p:cNvSpPr/>
          <p:nvPr/>
        </p:nvSpPr>
        <p:spPr>
          <a:xfrm>
            <a:off x="7817833" y="2683620"/>
            <a:ext cx="108014" cy="108012"/>
          </a:xfrm>
          <a:prstGeom prst="ellipse">
            <a:avLst/>
          </a:prstGeom>
          <a:solidFill>
            <a:schemeClr val="tx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5" name="Oval 14"/>
          <p:cNvSpPr/>
          <p:nvPr/>
        </p:nvSpPr>
        <p:spPr>
          <a:xfrm>
            <a:off x="3252757" y="2573795"/>
            <a:ext cx="108014" cy="108012"/>
          </a:xfrm>
          <a:prstGeom prst="ellipse">
            <a:avLst/>
          </a:prstGeom>
          <a:solidFill>
            <a:schemeClr val="tx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037" t="34067" r="23086" b="38645"/>
          <a:stretch/>
        </p:blipFill>
        <p:spPr>
          <a:xfrm rot="636176">
            <a:off x="1010244" y="3714813"/>
            <a:ext cx="2308377" cy="634233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037" t="34067" r="23086" b="38645"/>
          <a:stretch/>
        </p:blipFill>
        <p:spPr>
          <a:xfrm rot="7992448">
            <a:off x="4583173" y="3212481"/>
            <a:ext cx="2308377" cy="6342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08695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25 -0.25 E" pathEditMode="relative" ptsTypes="">
                                      <p:cBhvr>
                                        <p:cTn id="2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503 -0.21739 C 0.00972 -0.21246 0.00052 -0.21153 0.02222 -0.20876 C 0.03525 -0.20105 0.04861 -0.19488 0.06163 -0.18686 C 0.07275 -0.18008 0.05608 -0.18964 0.07153 -0.18224 C 0.07413 -0.18101 0.079 -0.17792 0.079 -0.17792 C 0.08386 -0.17206 0.08715 -0.1625 0.09254 -0.15819 C 0.09497 -0.15634 0.1 -0.15387 0.1 -0.15387 C 0.10469 -0.14832 0.11042 -0.1474 0.11476 -0.14061 C 0.12014 -0.13259 0.12379 -0.12119 0.12952 -0.1144 C 0.13594 -0.09867 0.13351 -0.08757 0.14184 -0.07277 C 0.14549 -0.0552 0.14028 -0.07647 0.14688 -0.06167 C 0.14861 -0.05797 0.14896 -0.05273 0.15052 -0.04872 C 0.1533 -0.0333 0.15104 -0.03855 0.15556 -0.03114 C 0.15747 -0.01665 0.1592 -0.00493 0.1592 0.01048 " pathEditMode="relative" ptsTypes="fffffffffffffA">
                                      <p:cBhvr>
                                        <p:cTn id="5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1" grpId="0" animBg="1"/>
      <p:bldP spid="12" grpId="0" animBg="1"/>
      <p:bldP spid="9" grpId="0" animBg="1"/>
      <p:bldP spid="13" grpId="0" animBg="1"/>
      <p:bldP spid="14" grpId="0" animBg="1"/>
      <p:bldP spid="1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531" t="32869" r="35145" b="9391"/>
          <a:stretch/>
        </p:blipFill>
        <p:spPr>
          <a:xfrm>
            <a:off x="914400" y="1812571"/>
            <a:ext cx="2881521" cy="3057893"/>
          </a:xfrm>
          <a:prstGeom prst="rect">
            <a:avLst/>
          </a:prstGeom>
        </p:spPr>
      </p:pic>
      <p:sp>
        <p:nvSpPr>
          <p:cNvPr id="13" name="Cloud Callout 12"/>
          <p:cNvSpPr/>
          <p:nvPr/>
        </p:nvSpPr>
        <p:spPr>
          <a:xfrm>
            <a:off x="2753438" y="1098597"/>
            <a:ext cx="2732962" cy="1427947"/>
          </a:xfrm>
          <a:prstGeom prst="cloudCallout">
            <a:avLst>
              <a:gd name="adj1" fmla="val -45061"/>
              <a:gd name="adj2" fmla="val 49596"/>
            </a:avLst>
          </a:prstGeom>
          <a:solidFill>
            <a:schemeClr val="accent6"/>
          </a:solidFill>
          <a:ln w="38100">
            <a:solidFill>
              <a:schemeClr val="accent5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 smtClean="0">
              <a:solidFill>
                <a:schemeClr val="accent5">
                  <a:lumMod val="50000"/>
                </a:schemeClr>
              </a:solidFill>
              <a:latin typeface="Orly's Font 2" pitchFamily="66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971800" y="1428750"/>
            <a:ext cx="21717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mtClean="0">
                <a:solidFill>
                  <a:schemeClr val="accent5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What if the sides do not meet?</a:t>
            </a:r>
            <a:endParaRPr lang="en-US" dirty="0" smtClean="0">
              <a:solidFill>
                <a:schemeClr val="accent5">
                  <a:lumMod val="50000"/>
                </a:schemeClr>
              </a:solidFill>
              <a:latin typeface="Orly's Font 2" pitchFamily="66" charset="0"/>
              <a:ea typeface="Verdana" pitchFamily="34" charset="0"/>
              <a:cs typeface="Verdana" pitchFamily="34" charset="0"/>
            </a:endParaRPr>
          </a:p>
        </p:txBody>
      </p:sp>
      <p:grpSp>
        <p:nvGrpSpPr>
          <p:cNvPr id="43" name="Group 42"/>
          <p:cNvGrpSpPr/>
          <p:nvPr/>
        </p:nvGrpSpPr>
        <p:grpSpPr>
          <a:xfrm>
            <a:off x="5681262" y="971550"/>
            <a:ext cx="2434038" cy="2743200"/>
            <a:chOff x="5681262" y="971550"/>
            <a:chExt cx="2434038" cy="2743200"/>
          </a:xfrm>
        </p:grpSpPr>
        <p:cxnSp>
          <p:nvCxnSpPr>
            <p:cNvPr id="6" name="Straight Connector 5"/>
            <p:cNvCxnSpPr/>
            <p:nvPr/>
          </p:nvCxnSpPr>
          <p:spPr>
            <a:xfrm flipH="1" flipV="1">
              <a:off x="6972300" y="971550"/>
              <a:ext cx="1143000" cy="2514601"/>
            </a:xfrm>
            <a:prstGeom prst="line">
              <a:avLst/>
            </a:prstGeom>
            <a:ln w="381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2" name="Group 41"/>
            <p:cNvGrpSpPr/>
            <p:nvPr/>
          </p:nvGrpSpPr>
          <p:grpSpPr>
            <a:xfrm>
              <a:off x="5681262" y="971550"/>
              <a:ext cx="2205438" cy="2743200"/>
              <a:chOff x="5681262" y="971550"/>
              <a:chExt cx="2205438" cy="2743200"/>
            </a:xfrm>
          </p:grpSpPr>
          <p:cxnSp>
            <p:nvCxnSpPr>
              <p:cNvPr id="4" name="Straight Connector 3"/>
              <p:cNvCxnSpPr/>
              <p:nvPr/>
            </p:nvCxnSpPr>
            <p:spPr>
              <a:xfrm flipV="1">
                <a:off x="5681262" y="971550"/>
                <a:ext cx="1291038" cy="2514601"/>
              </a:xfrm>
              <a:prstGeom prst="line">
                <a:avLst/>
              </a:prstGeom>
              <a:ln w="381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Straight Connector 39"/>
              <p:cNvCxnSpPr/>
              <p:nvPr/>
            </p:nvCxnSpPr>
            <p:spPr>
              <a:xfrm>
                <a:off x="5688318" y="3486151"/>
                <a:ext cx="2198382" cy="228599"/>
              </a:xfrm>
              <a:prstGeom prst="line">
                <a:avLst/>
              </a:prstGeom>
              <a:ln w="381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44" name="Multiply 43"/>
          <p:cNvSpPr/>
          <p:nvPr/>
        </p:nvSpPr>
        <p:spPr>
          <a:xfrm>
            <a:off x="5169561" y="743617"/>
            <a:ext cx="3605477" cy="3988556"/>
          </a:xfrm>
          <a:prstGeom prst="mathMultiply">
            <a:avLst/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39203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/>
      <p:bldP spid="4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914400" y="987574"/>
            <a:ext cx="73152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All sides must meet or connect!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cxnSp>
        <p:nvCxnSpPr>
          <p:cNvPr id="5" name="Straight Connector 4"/>
          <p:cNvCxnSpPr/>
          <p:nvPr/>
        </p:nvCxnSpPr>
        <p:spPr>
          <a:xfrm flipV="1">
            <a:off x="2481562" y="1959682"/>
            <a:ext cx="1694394" cy="2700300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4175955" y="1977684"/>
            <a:ext cx="2448272" cy="1821665"/>
          </a:xfrm>
          <a:prstGeom prst="line">
            <a:avLst/>
          </a:prstGeom>
          <a:ln w="3810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 flipH="1">
            <a:off x="2468346" y="4087902"/>
            <a:ext cx="4155882" cy="572080"/>
          </a:xfrm>
          <a:prstGeom prst="line">
            <a:avLst/>
          </a:prstGeom>
          <a:ln w="381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Oval 15"/>
          <p:cNvSpPr/>
          <p:nvPr/>
        </p:nvSpPr>
        <p:spPr>
          <a:xfrm>
            <a:off x="3921722" y="1851670"/>
            <a:ext cx="508467" cy="468052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8" name="Half Frame 17"/>
          <p:cNvSpPr/>
          <p:nvPr/>
        </p:nvSpPr>
        <p:spPr>
          <a:xfrm rot="13238728">
            <a:off x="4002897" y="1272720"/>
            <a:ext cx="356955" cy="485218"/>
          </a:xfrm>
          <a:prstGeom prst="halfFrame">
            <a:avLst>
              <a:gd name="adj1" fmla="val 31573"/>
              <a:gd name="adj2" fmla="val 29240"/>
            </a:avLst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0" name="Oval 19"/>
          <p:cNvSpPr/>
          <p:nvPr/>
        </p:nvSpPr>
        <p:spPr>
          <a:xfrm>
            <a:off x="2242563" y="4425956"/>
            <a:ext cx="508467" cy="468052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1" name="Half Frame 20"/>
          <p:cNvSpPr/>
          <p:nvPr/>
        </p:nvSpPr>
        <p:spPr>
          <a:xfrm rot="13238728">
            <a:off x="1783341" y="4273365"/>
            <a:ext cx="356955" cy="485218"/>
          </a:xfrm>
          <a:prstGeom prst="halfFrame">
            <a:avLst>
              <a:gd name="adj1" fmla="val 31573"/>
              <a:gd name="adj2" fmla="val 29240"/>
            </a:avLst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2" name="Oval 21"/>
          <p:cNvSpPr/>
          <p:nvPr/>
        </p:nvSpPr>
        <p:spPr>
          <a:xfrm>
            <a:off x="6212015" y="3571831"/>
            <a:ext cx="824425" cy="802111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3" name="Multiply 22"/>
          <p:cNvSpPr/>
          <p:nvPr/>
        </p:nvSpPr>
        <p:spPr>
          <a:xfrm>
            <a:off x="6993764" y="3623356"/>
            <a:ext cx="720080" cy="787239"/>
          </a:xfrm>
          <a:prstGeom prst="mathMultiply">
            <a:avLst>
              <a:gd name="adj1" fmla="val 20385"/>
            </a:avLst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cxnSp>
        <p:nvCxnSpPr>
          <p:cNvPr id="24" name="Straight Connector 23"/>
          <p:cNvCxnSpPr/>
          <p:nvPr/>
        </p:nvCxnSpPr>
        <p:spPr>
          <a:xfrm>
            <a:off x="4181374" y="1959682"/>
            <a:ext cx="2442853" cy="2128220"/>
          </a:xfrm>
          <a:prstGeom prst="line">
            <a:avLst/>
          </a:prstGeom>
          <a:ln w="3810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Oval 25"/>
          <p:cNvSpPr/>
          <p:nvPr/>
        </p:nvSpPr>
        <p:spPr>
          <a:xfrm>
            <a:off x="6285974" y="3841249"/>
            <a:ext cx="508467" cy="468052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7" name="Half Frame 26"/>
          <p:cNvSpPr/>
          <p:nvPr/>
        </p:nvSpPr>
        <p:spPr>
          <a:xfrm rot="13238728">
            <a:off x="7039473" y="3766356"/>
            <a:ext cx="356955" cy="485218"/>
          </a:xfrm>
          <a:prstGeom prst="halfFrame">
            <a:avLst>
              <a:gd name="adj1" fmla="val 31573"/>
              <a:gd name="adj2" fmla="val 29240"/>
            </a:avLst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pic>
        <p:nvPicPr>
          <p:cNvPr id="25" name="Picture 24"/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234" t="29642" r="37058" b="35179"/>
          <a:stretch/>
        </p:blipFill>
        <p:spPr>
          <a:xfrm>
            <a:off x="3718198" y="2887768"/>
            <a:ext cx="1285850" cy="10464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88969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1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34 -0.10793 L 0.09531 0.03392 L -0.05087 0.09096 L 0.00034 -0.10793 Z " pathEditMode="relative" rAng="-742558" ptsTypes="FFFF">
                                      <p:cBhvr>
                                        <p:cTn id="107" dur="5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28" y="848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6" grpId="0" animBg="1"/>
      <p:bldP spid="16" grpId="1" animBg="1"/>
      <p:bldP spid="18" grpId="0" animBg="1"/>
      <p:bldP spid="20" grpId="0" animBg="1"/>
      <p:bldP spid="20" grpId="1" animBg="1"/>
      <p:bldP spid="21" grpId="0" animBg="1"/>
      <p:bldP spid="22" grpId="0" animBg="1"/>
      <p:bldP spid="22" grpId="1" animBg="1"/>
      <p:bldP spid="23" grpId="0" animBg="1"/>
      <p:bldP spid="23" grpId="1" animBg="1"/>
      <p:bldP spid="26" grpId="0" animBg="1"/>
      <p:bldP spid="26" grpId="1" animBg="1"/>
      <p:bldP spid="2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914400" y="987574"/>
            <a:ext cx="73152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Draw 3 sides!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cxnSp>
        <p:nvCxnSpPr>
          <p:cNvPr id="5" name="Straight Connector 4"/>
          <p:cNvCxnSpPr/>
          <p:nvPr/>
        </p:nvCxnSpPr>
        <p:spPr>
          <a:xfrm flipV="1">
            <a:off x="1835696" y="1275606"/>
            <a:ext cx="2736304" cy="2840193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 flipH="1" flipV="1">
            <a:off x="4572000" y="1275606"/>
            <a:ext cx="2736304" cy="2840193"/>
          </a:xfrm>
          <a:prstGeom prst="line">
            <a:avLst/>
          </a:prstGeom>
          <a:ln w="3810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/>
          <p:nvPr/>
        </p:nvCxnSpPr>
        <p:spPr>
          <a:xfrm>
            <a:off x="1835696" y="4115799"/>
            <a:ext cx="5472608" cy="0"/>
          </a:xfrm>
          <a:prstGeom prst="line">
            <a:avLst/>
          </a:prstGeom>
          <a:ln w="381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Rectangle 6"/>
          <p:cNvSpPr>
            <a:spLocks noChangeArrowheads="1"/>
          </p:cNvSpPr>
          <p:nvPr/>
        </p:nvSpPr>
        <p:spPr bwMode="gray">
          <a:xfrm>
            <a:off x="2663788" y="2071177"/>
            <a:ext cx="380232" cy="769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Orly's Font 2" pitchFamily="66" charset="0"/>
              </a:rPr>
              <a:t>1</a:t>
            </a:r>
          </a:p>
        </p:txBody>
      </p:sp>
      <p:sp>
        <p:nvSpPr>
          <p:cNvPr id="19" name="Rectangle 6"/>
          <p:cNvSpPr>
            <a:spLocks noChangeArrowheads="1"/>
          </p:cNvSpPr>
          <p:nvPr/>
        </p:nvSpPr>
        <p:spPr bwMode="gray">
          <a:xfrm>
            <a:off x="6085298" y="2035173"/>
            <a:ext cx="538930" cy="769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Orly's Font 2" pitchFamily="66" charset="0"/>
              </a:rPr>
              <a:t>2</a:t>
            </a:r>
          </a:p>
        </p:txBody>
      </p:sp>
      <p:sp>
        <p:nvSpPr>
          <p:cNvPr id="28" name="Rectangle 6"/>
          <p:cNvSpPr>
            <a:spLocks noChangeArrowheads="1"/>
          </p:cNvSpPr>
          <p:nvPr/>
        </p:nvSpPr>
        <p:spPr bwMode="gray">
          <a:xfrm>
            <a:off x="4286369" y="4322589"/>
            <a:ext cx="538930" cy="769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Orly's Font 2" pitchFamily="66" charset="0"/>
              </a:rPr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5871323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7" grpId="0"/>
      <p:bldP spid="19" grpId="0"/>
      <p:bldP spid="28" grpId="0"/>
    </p:bldLst>
  </p:timing>
</p:sld>
</file>

<file path=ppt/theme/theme1.xml><?xml version="1.0" encoding="utf-8"?>
<a:theme xmlns:a="http://schemas.openxmlformats.org/drawingml/2006/main" name="Office Theme">
  <a:themeElements>
    <a:clrScheme name="Learn Zillion">
      <a:dk1>
        <a:sysClr val="windowText" lastClr="000000"/>
      </a:dk1>
      <a:lt1>
        <a:sysClr val="window" lastClr="FFFFFF"/>
      </a:lt1>
      <a:dk2>
        <a:srgbClr val="7F7F7F"/>
      </a:dk2>
      <a:lt2>
        <a:srgbClr val="BFBFBF"/>
      </a:lt2>
      <a:accent1>
        <a:srgbClr val="0078AE"/>
      </a:accent1>
      <a:accent2>
        <a:srgbClr val="00BCE4"/>
      </a:accent2>
      <a:accent3>
        <a:srgbClr val="E86D1F"/>
      </a:accent3>
      <a:accent4>
        <a:srgbClr val="FFD200"/>
      </a:accent4>
      <a:accent5>
        <a:srgbClr val="5E9732"/>
      </a:accent5>
      <a:accent6>
        <a:srgbClr val="8DC63F"/>
      </a:accent6>
      <a:hlink>
        <a:srgbClr val="000000"/>
      </a:hlink>
      <a:folHlink>
        <a:srgbClr val="000000"/>
      </a:folHlink>
    </a:clrScheme>
    <a:fontScheme name="Learn Zillion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2"/>
        </a:solidFill>
        <a:ln w="38100">
          <a:solidFill>
            <a:schemeClr val="accent1"/>
          </a:solidFill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 sz="2400" dirty="0" err="1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8100">
          <a:solidFill>
            <a:schemeClr val="accent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defRPr sz="2800" dirty="0" smtClean="0">
            <a:latin typeface="Orly's Font" pitchFamily="66" charset="0"/>
            <a:ea typeface="Verdana" pitchFamily="34" charset="0"/>
            <a:cs typeface="Verdana" pitchFamily="34" charset="0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8801</TotalTime>
  <Words>929</Words>
  <Application>Microsoft Office PowerPoint</Application>
  <PresentationFormat>On-screen Show (16:9)</PresentationFormat>
  <Paragraphs>113</Paragraphs>
  <Slides>17</Slides>
  <Notes>17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4" baseType="lpstr">
      <vt:lpstr>Arial</vt:lpstr>
      <vt:lpstr>Courier New</vt:lpstr>
      <vt:lpstr>Wingdings</vt:lpstr>
      <vt:lpstr>Orly's Font 2</vt:lpstr>
      <vt:lpstr>Calibri</vt:lpstr>
      <vt:lpstr>Verdana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TM2-1</dc:creator>
  <cp:lastModifiedBy>laptop</cp:lastModifiedBy>
  <cp:revision>325</cp:revision>
  <dcterms:created xsi:type="dcterms:W3CDTF">2011-06-12T17:04:43Z</dcterms:created>
  <dcterms:modified xsi:type="dcterms:W3CDTF">2015-06-07T13:00:55Z</dcterms:modified>
</cp:coreProperties>
</file>